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81" r:id="rId2"/>
    <p:sldId id="334" r:id="rId3"/>
    <p:sldId id="358" r:id="rId4"/>
    <p:sldId id="368" r:id="rId5"/>
    <p:sldId id="339" r:id="rId6"/>
    <p:sldId id="364" r:id="rId7"/>
    <p:sldId id="349" r:id="rId8"/>
    <p:sldId id="357" r:id="rId9"/>
    <p:sldId id="337" r:id="rId10"/>
    <p:sldId id="350" r:id="rId11"/>
    <p:sldId id="360" r:id="rId12"/>
    <p:sldId id="351" r:id="rId13"/>
    <p:sldId id="359" r:id="rId14"/>
    <p:sldId id="338" r:id="rId15"/>
    <p:sldId id="299" r:id="rId16"/>
    <p:sldId id="301" r:id="rId17"/>
    <p:sldId id="341" r:id="rId18"/>
    <p:sldId id="354" r:id="rId19"/>
    <p:sldId id="369" r:id="rId20"/>
    <p:sldId id="342" r:id="rId21"/>
    <p:sldId id="353" r:id="rId22"/>
    <p:sldId id="355" r:id="rId23"/>
    <p:sldId id="344" r:id="rId24"/>
    <p:sldId id="361" r:id="rId25"/>
    <p:sldId id="345" r:id="rId26"/>
    <p:sldId id="365" r:id="rId27"/>
    <p:sldId id="363" r:id="rId28"/>
    <p:sldId id="347" r:id="rId29"/>
    <p:sldId id="362" r:id="rId30"/>
    <p:sldId id="366" r:id="rId31"/>
    <p:sldId id="36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E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221"/>
  </p:normalViewPr>
  <p:slideViewPr>
    <p:cSldViewPr snapToGrid="0" snapToObjects="1">
      <p:cViewPr varScale="1">
        <p:scale>
          <a:sx n="83" d="100"/>
          <a:sy n="83" d="100"/>
        </p:scale>
        <p:origin x="65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35F964-B79F-8048-B205-83E9A4E3551D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F97539-D4E0-344E-A455-6E566DA66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083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A158A32-D1EC-4991-89DE-230C31036EA2}" type="slidenum">
              <a:rPr lang="en-US" altLang="en-US" smtClean="0">
                <a:solidFill>
                  <a:prstClr val="black"/>
                </a:solidFill>
              </a:rPr>
              <a:pPr/>
              <a:t>1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820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Overall women</a:t>
            </a:r>
            <a:r>
              <a:rPr lang="en-US" b="1" baseline="0" dirty="0"/>
              <a:t> were 36-45 and about half had two children.</a:t>
            </a:r>
            <a:endParaRPr lang="en-US" b="1" dirty="0"/>
          </a:p>
          <a:p>
            <a:r>
              <a:rPr lang="en-US" b="1" dirty="0"/>
              <a:t>SK slightly older with fewer and</a:t>
            </a:r>
            <a:r>
              <a:rPr lang="en-US" b="1" baseline="0" dirty="0"/>
              <a:t> older children.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D36F25-C22E-4C36-9673-03C5716EA0A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068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¾ w</a:t>
            </a:r>
            <a:r>
              <a:rPr lang="en-US" dirty="0"/>
              <a:t>orked full time. </a:t>
            </a:r>
            <a:r>
              <a:rPr lang="en-US" b="1" dirty="0"/>
              <a:t>About</a:t>
            </a:r>
            <a:r>
              <a:rPr lang="en-US" b="1" baseline="0" dirty="0"/>
              <a:t> half </a:t>
            </a:r>
            <a:r>
              <a:rPr lang="en-US" baseline="0" dirty="0"/>
              <a:t>in UK said no financial impact while </a:t>
            </a:r>
            <a:r>
              <a:rPr lang="en-US" b="1" baseline="0" dirty="0"/>
              <a:t>43%</a:t>
            </a:r>
            <a:r>
              <a:rPr lang="en-US" baseline="0" dirty="0"/>
              <a:t> in SK said minor/moderate impact.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D36F25-C22E-4C36-9673-03C5716EA0A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54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D9EE2-8C02-9244-B0F3-4BA393CE5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BB922F-A3FB-E244-9FF6-5E85B6FBD6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1E2CA-F1FB-B343-8888-AD300E4F8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7BF51-4A9C-0145-83D9-1BFACB08E988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31570-31AD-CB4B-9A63-E68F0721E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55ACB-C08C-754B-A641-884663FF4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C80CC-79C3-134B-9754-32456156D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64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C30D7-5FA1-D545-B9D8-B7CE9849A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00319-0F31-5147-822C-F702D9075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92F32-F438-E948-9679-1C799C3AD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7BF51-4A9C-0145-83D9-1BFACB08E988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B85BA-58D3-2642-930C-6D93CE54D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C2A44-8198-7045-B72F-EAF3363BC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C80CC-79C3-134B-9754-32456156D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45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FD9E3-A67B-D14F-B81E-8D0B83FEE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4B3B7C-3B2D-284A-B5F4-B03FE5A1A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429935-ADE4-D84E-AC08-DA160FD46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7BF51-4A9C-0145-83D9-1BFACB08E988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5C0747-83EB-CE41-9742-06859B2DD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7A4ED5-9D85-0347-A9F9-895166901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C80CC-79C3-134B-9754-32456156D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468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FAEF7-2689-2747-B58A-D723B2343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3D4CA-FEDF-0B4D-9355-FD4528C146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F77416-6A11-CC46-88C5-D9787FF13B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DEE02-9E17-1145-A9EE-5CF05A079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7BF51-4A9C-0145-83D9-1BFACB08E988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9832D2-26A5-BE4D-9DB6-22F2608AD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6844A3-7598-CB42-AB04-67F9199FC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C80CC-79C3-134B-9754-32456156D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284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033F5-BFB6-2A44-AC21-9A48C6DC4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565B0A-2FEB-4E4B-B3D0-C5AD3C6908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A9B3A5-977E-374C-8A67-58B25E009D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C292F3-BBA3-D14D-B02B-B5E5AC0D65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CCBE0D-7FD6-2E43-9D67-C617B3A0B8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4D4473-85D0-B749-A9A2-5E9DC977F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7BF51-4A9C-0145-83D9-1BFACB08E988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11D5DE-34D6-744D-B052-F9284A136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29F7B2-442A-9E4B-A6E4-EAD91B375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C80CC-79C3-134B-9754-32456156D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548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B848C-BDB9-BF41-A372-7BA779CFE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D2877B-7C0E-8B41-802C-B967E7D51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7BF51-4A9C-0145-83D9-1BFACB08E988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9979B7-5E70-0A42-A2A3-19F029797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21522F-4EB5-7F4C-AEC1-90D2F8C87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C80CC-79C3-134B-9754-32456156D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961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4BC38B-2D7E-EE4B-BCBD-5078A3669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7BF51-4A9C-0145-83D9-1BFACB08E988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99B4FC-B110-284B-A8A2-FC29AB01C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72743E-E86F-A14F-A038-8DC34A989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C80CC-79C3-134B-9754-32456156D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004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8616E-4A07-7E47-9E7C-383610032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2A5F6-15C0-2946-A525-5CA6F2F917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DC0B08-ED52-EA4E-BEA8-B77756530B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8430D6-4C6B-0E4F-B923-C0FA5A61A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7BF51-4A9C-0145-83D9-1BFACB08E988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A1A15E-A46F-2B4B-B5AE-56748E7CD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1B45EC-D60A-794C-9C31-DE2F02F49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C80CC-79C3-134B-9754-32456156D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28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3CAD8-4A61-3C48-8989-1A3C66DF9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A1720D-2A48-554E-86EE-2F98AC5E7F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F1976-1D78-7547-B73C-6B93EBDF6C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9C4F09-1899-ED4C-939A-2D4FD5189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7BF51-4A9C-0145-83D9-1BFACB08E988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A50490-1CD5-6344-9A46-E169151BE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F58F8F-F2C0-7746-A809-13D1E5ABE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C80CC-79C3-134B-9754-32456156D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922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9F441-F1DE-4E46-BAFD-2E7FA500A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F522BE-F1C3-574D-97FE-2C7BDC595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0B1BE1-0ACE-0047-A299-DB42E2D5B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7BF51-4A9C-0145-83D9-1BFACB08E988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76F872-69E4-A743-9FCF-5A556CDBC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E5C6F-BD5A-0E4C-B797-7F71BCF92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C80CC-79C3-134B-9754-32456156D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160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A13AA-9844-074C-B649-D00AEDE4A9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4788B5-776D-0640-93B9-3D5200E037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A26DD-0912-5C43-98D9-D05E00136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7BF51-4A9C-0145-83D9-1BFACB08E988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6B72D-A616-3847-B967-0E00A94B1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D2B8E-2709-9C43-9341-3F15CCE17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C80CC-79C3-134B-9754-32456156D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8160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807" y="5782559"/>
            <a:ext cx="1832169" cy="705600"/>
          </a:xfrm>
          <a:prstGeom prst="rect">
            <a:avLst/>
          </a:prstGeom>
        </p:spPr>
      </p:pic>
      <p:sp>
        <p:nvSpPr>
          <p:cNvPr id="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48640" y="1609154"/>
            <a:ext cx="6851904" cy="14022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 b="1" baseline="0">
                <a:solidFill>
                  <a:srgbClr val="D6000D"/>
                </a:solidFill>
              </a:defRPr>
            </a:lvl1pPr>
          </a:lstStyle>
          <a:p>
            <a:pPr lvl="0"/>
            <a:r>
              <a:rPr lang="en-US" dirty="0"/>
              <a:t>TITLE GOES HERE IN UPPERCASE BOLD</a:t>
            </a:r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3281409"/>
            <a:ext cx="6851904" cy="320675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buFont typeface="Arial" charset="0"/>
              <a:buChar char="•"/>
              <a:defRPr sz="21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Cum </a:t>
            </a:r>
            <a:r>
              <a:rPr lang="en-US" dirty="0" err="1"/>
              <a:t>sociis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endParaRPr lang="en-US" dirty="0"/>
          </a:p>
          <a:p>
            <a:pPr lvl="0"/>
            <a:r>
              <a:rPr lang="en-US" dirty="0" err="1"/>
              <a:t>Vivamus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lacus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laoreet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2512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7427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0"/>
          </p:nvPr>
        </p:nvSpPr>
        <p:spPr>
          <a:xfrm>
            <a:off x="589073" y="713255"/>
            <a:ext cx="9221996" cy="4941452"/>
          </a:xfrm>
          <a:prstGeom prst="rect">
            <a:avLst/>
          </a:prstGeom>
        </p:spPr>
        <p:txBody>
          <a:bodyPr vert="horz"/>
          <a:lstStyle>
            <a:lvl1pPr>
              <a:defRPr sz="3733" b="1"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675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034ABC-F98D-8D4F-B540-5A60572EF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873D4C-BFA7-A64E-A36E-75E26473BC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79FE9-0104-C349-A177-BA658EB123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7BF51-4A9C-0145-83D9-1BFACB08E988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9E031-0F10-0E48-BBB0-A8FD0C089A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482532-E7CD-2643-AAA6-DD026A1326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C80CC-79C3-134B-9754-32456156D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107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s.oecd.org/index.aspx?queryid=54757" TargetMode="External"/><Relationship Id="rId2" Type="http://schemas.openxmlformats.org/officeDocument/2006/relationships/hyperlink" Target="https://www.moel.go.kr/news/cardinfo/view.do?bbs_seq=20220500489" TargetMode="Externa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Placeholder 16"/>
          <p:cNvSpPr txBox="1">
            <a:spLocks/>
          </p:cNvSpPr>
          <p:nvPr/>
        </p:nvSpPr>
        <p:spPr bwMode="auto">
          <a:xfrm>
            <a:off x="5996113" y="530992"/>
            <a:ext cx="6019802" cy="196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609585"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3200" dirty="0">
                <a:solidFill>
                  <a:schemeClr val="bg1"/>
                </a:solidFill>
              </a:rPr>
              <a:t>아버지의 역할 변화와 육아 참여</a:t>
            </a:r>
            <a:r>
              <a:rPr lang="en-US" altLang="ko-KR" sz="3200" dirty="0">
                <a:solidFill>
                  <a:schemeClr val="bg1"/>
                </a:solidFill>
              </a:rPr>
              <a:t>:</a:t>
            </a:r>
            <a:r>
              <a:rPr lang="ko-KR" altLang="en-US" sz="3200" dirty="0">
                <a:solidFill>
                  <a:schemeClr val="bg1"/>
                </a:solidFill>
              </a:rPr>
              <a:t> 한국의 성 역할과 문화 그리고 정책의 연관성에 관한 연구</a:t>
            </a:r>
            <a:br>
              <a:rPr lang="en-GB" sz="3200" dirty="0">
                <a:solidFill>
                  <a:schemeClr val="bg1"/>
                </a:solidFill>
              </a:rPr>
            </a:br>
            <a:endParaRPr lang="en-US" altLang="en-US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099" name="Text Placeholder 18"/>
          <p:cNvSpPr txBox="1">
            <a:spLocks/>
          </p:cNvSpPr>
          <p:nvPr/>
        </p:nvSpPr>
        <p:spPr bwMode="auto">
          <a:xfrm>
            <a:off x="6172198" y="2769704"/>
            <a:ext cx="5667633" cy="1921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defTabSz="609585" fontAlgn="base">
              <a:spcBef>
                <a:spcPts val="600"/>
              </a:spcBef>
              <a:spcAft>
                <a:spcPct val="0"/>
              </a:spcAft>
            </a:pPr>
            <a:r>
              <a:rPr lang="ko-KR" altLang="en-US" sz="2000" b="1" dirty="0">
                <a:solidFill>
                  <a:srgbClr val="002060"/>
                </a:solidFill>
                <a:cs typeface="Arial" panose="020B0604020202020204" pitchFamily="34" charset="0"/>
              </a:rPr>
              <a:t>연세대학교 행정학과 세미나</a:t>
            </a:r>
            <a:endParaRPr lang="en-GB" altLang="ko-KR" sz="2000" b="1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ctr" defTabSz="609585" fontAlgn="base">
              <a:spcBef>
                <a:spcPts val="600"/>
              </a:spcBef>
              <a:spcAft>
                <a:spcPct val="0"/>
              </a:spcAft>
            </a:pPr>
            <a:r>
              <a:rPr lang="en-GB" altLang="ko-KR" sz="2000" b="1" dirty="0">
                <a:solidFill>
                  <a:srgbClr val="002060"/>
                </a:solidFill>
                <a:cs typeface="Arial" panose="020B0604020202020204" pitchFamily="34" charset="0"/>
              </a:rPr>
              <a:t>BK</a:t>
            </a:r>
            <a:r>
              <a:rPr lang="ko-KR" altLang="en-US" sz="20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ko-KR" altLang="en-US" sz="2000" b="1" dirty="0" err="1">
                <a:solidFill>
                  <a:srgbClr val="002060"/>
                </a:solidFill>
                <a:cs typeface="Arial" panose="020B0604020202020204" pitchFamily="34" charset="0"/>
              </a:rPr>
              <a:t>교육연구단</a:t>
            </a:r>
            <a:endParaRPr lang="en-GB" altLang="ko-KR" sz="2000" b="1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ctr" defTabSz="609585" fontAlgn="base">
              <a:spcBef>
                <a:spcPts val="600"/>
              </a:spcBef>
              <a:spcAft>
                <a:spcPct val="0"/>
              </a:spcAft>
            </a:pPr>
            <a:endParaRPr lang="en-US" altLang="en-US" sz="2000" b="1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ctr" defTabSz="609585" fontAlgn="base">
              <a:spcBef>
                <a:spcPts val="60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002060"/>
                </a:solidFill>
                <a:cs typeface="Arial" panose="020B0604020202020204" pitchFamily="34" charset="0"/>
              </a:rPr>
              <a:t>Dr. Sirin Sung</a:t>
            </a:r>
          </a:p>
          <a:p>
            <a:pPr algn="ctr" defTabSz="609585" fontAlgn="base">
              <a:spcBef>
                <a:spcPts val="60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C00000"/>
                </a:solidFill>
                <a:cs typeface="Arial" panose="020B0604020202020204" pitchFamily="34" charset="0"/>
              </a:rPr>
              <a:t>Queen’s University Belfast, UK</a:t>
            </a:r>
          </a:p>
        </p:txBody>
      </p:sp>
    </p:spTree>
    <p:extLst>
      <p:ext uri="{BB962C8B-B14F-4D97-AF65-F5344CB8AC3E}">
        <p14:creationId xmlns:p14="http://schemas.microsoft.com/office/powerpoint/2010/main" val="1062876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548640" y="189285"/>
            <a:ext cx="6851904" cy="894080"/>
          </a:xfrm>
        </p:spPr>
        <p:txBody>
          <a:bodyPr>
            <a:normAutofit/>
          </a:bodyPr>
          <a:lstStyle/>
          <a:p>
            <a:r>
              <a:rPr lang="ko-KR" altLang="en-US" dirty="0"/>
              <a:t>서론 </a:t>
            </a:r>
            <a:r>
              <a:rPr lang="en-US" altLang="ko-KR" dirty="0"/>
              <a:t>(</a:t>
            </a:r>
            <a:r>
              <a:rPr lang="en-US" dirty="0"/>
              <a:t>Introduction</a:t>
            </a:r>
            <a:r>
              <a:rPr lang="en-US" altLang="ko-KR" dirty="0"/>
              <a:t>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48640" y="1298714"/>
            <a:ext cx="11365064" cy="555928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ko-KR" altLang="en-US" sz="2400" dirty="0"/>
              <a:t>아버지의 역할과 좋은 아버지에 대한 관심의 확대 </a:t>
            </a:r>
            <a:r>
              <a:rPr lang="en-US" sz="2400" dirty="0"/>
              <a:t>(Park and Kwon, 2019).</a:t>
            </a:r>
            <a:r>
              <a:rPr lang="ko-KR" altLang="en-US" sz="2400" dirty="0"/>
              <a:t> </a:t>
            </a:r>
            <a:endParaRPr lang="en-US" sz="2400" dirty="0"/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ko-KR" altLang="en-US" sz="2400" dirty="0"/>
              <a:t>아버지의 역할에 대한 인식 변화 </a:t>
            </a:r>
            <a:r>
              <a:rPr lang="en-US" altLang="ko-KR" sz="2400" dirty="0"/>
              <a:t>–</a:t>
            </a:r>
            <a:r>
              <a:rPr lang="ko-KR" altLang="en-US" sz="2400" dirty="0"/>
              <a:t> 사회</a:t>
            </a:r>
            <a:r>
              <a:rPr lang="en-US" altLang="ko-KR" sz="2400" dirty="0"/>
              <a:t>,</a:t>
            </a:r>
            <a:r>
              <a:rPr lang="ko-KR" altLang="en-US" sz="2400" dirty="0"/>
              <a:t> 경제적</a:t>
            </a:r>
            <a:r>
              <a:rPr lang="en-US" altLang="ko-KR" sz="2400" dirty="0"/>
              <a:t>,</a:t>
            </a:r>
            <a:r>
              <a:rPr lang="ko-KR" altLang="en-US" sz="2400" dirty="0"/>
              <a:t> 문화적 변화의 영향 </a:t>
            </a:r>
            <a:endParaRPr lang="en-US" sz="2400" dirty="0"/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ko-KR" altLang="en-US" sz="2400" dirty="0"/>
              <a:t>최근의 변화들</a:t>
            </a:r>
            <a:r>
              <a:rPr lang="en-US" altLang="ko-KR" sz="2400" dirty="0"/>
              <a:t>:</a:t>
            </a:r>
            <a:r>
              <a:rPr lang="ko-KR" altLang="en-US" sz="2400" dirty="0"/>
              <a:t>  </a:t>
            </a:r>
            <a:endParaRPr lang="en-GB" altLang="ko-KR" sz="24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en-GB" altLang="ko-KR" sz="2000" dirty="0"/>
              <a:t>	</a:t>
            </a:r>
            <a:r>
              <a:rPr lang="en-US" altLang="ko-KR" sz="2000" dirty="0"/>
              <a:t>-</a:t>
            </a:r>
            <a:r>
              <a:rPr lang="ko-KR" altLang="en-US" sz="2000" dirty="0"/>
              <a:t> 여성의 노동 참여 증가</a:t>
            </a:r>
            <a:endParaRPr lang="en-GB" altLang="ko-KR" sz="20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en-GB" altLang="ko-KR" sz="2000" dirty="0"/>
              <a:t>	</a:t>
            </a:r>
            <a:r>
              <a:rPr lang="en-US" altLang="ko-KR" sz="2000" dirty="0"/>
              <a:t>-</a:t>
            </a:r>
            <a:r>
              <a:rPr lang="ko-KR" altLang="en-US" sz="2000" dirty="0"/>
              <a:t> 저 출산</a:t>
            </a:r>
            <a:endParaRPr lang="en-GB" altLang="ko-KR" sz="20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en-GB" altLang="ko-KR" sz="2000" dirty="0"/>
              <a:t>	</a:t>
            </a:r>
            <a:r>
              <a:rPr lang="en-US" altLang="ko-KR" sz="2000" dirty="0"/>
              <a:t>-</a:t>
            </a:r>
            <a:r>
              <a:rPr lang="ko-KR" altLang="en-US" sz="2000" dirty="0"/>
              <a:t> 남녀 평등에 대한 인식 변화 </a:t>
            </a:r>
            <a:r>
              <a:rPr lang="en-US" altLang="ko-KR" sz="2000" dirty="0"/>
              <a:t>–</a:t>
            </a:r>
            <a:r>
              <a:rPr lang="ko-KR" altLang="en-US" sz="2000" dirty="0"/>
              <a:t> 성 역할에 대한 평등주의적 관점 대두</a:t>
            </a:r>
            <a:endParaRPr lang="en-GB" sz="20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en-GB" altLang="ko-KR" sz="2000" dirty="0"/>
              <a:t>	</a:t>
            </a:r>
            <a:r>
              <a:rPr lang="en-US" altLang="ko-KR" sz="2000" dirty="0"/>
              <a:t>-</a:t>
            </a:r>
            <a:r>
              <a:rPr lang="ko-KR" altLang="en-US" sz="2000" dirty="0"/>
              <a:t> 정책 변화</a:t>
            </a:r>
            <a:r>
              <a:rPr lang="en-US" altLang="ko-KR" sz="2000" dirty="0"/>
              <a:t>:</a:t>
            </a:r>
            <a:r>
              <a:rPr lang="ko-KR" altLang="en-US" sz="2000" dirty="0"/>
              <a:t> 아버지들의 육아 참여를 장려하기 위한 정책들의 도입 </a:t>
            </a:r>
            <a:r>
              <a:rPr lang="en-GB" sz="2000" dirty="0"/>
              <a:t>(Sung and Smyth 2022).</a:t>
            </a:r>
            <a:endParaRPr lang="en-US" sz="2000" dirty="0"/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ko-KR" altLang="en-US" sz="2400" dirty="0"/>
              <a:t>이런 변화에도 불구하고</a:t>
            </a:r>
            <a:r>
              <a:rPr lang="en-US" altLang="ko-KR" sz="2400" dirty="0"/>
              <a:t>,</a:t>
            </a:r>
            <a:r>
              <a:rPr lang="ko-KR" altLang="en-US" sz="2400" dirty="0"/>
              <a:t> 여전히 엄마들이 더 많이 육아휴직제도 사용</a:t>
            </a:r>
            <a:endParaRPr lang="en-US" sz="2400" dirty="0"/>
          </a:p>
          <a:p>
            <a:pPr marL="0" indent="0">
              <a:spcAft>
                <a:spcPts val="600"/>
              </a:spcAft>
              <a:buNone/>
            </a:pP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300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548639" y="291548"/>
            <a:ext cx="9151951" cy="805070"/>
          </a:xfrm>
        </p:spPr>
        <p:txBody>
          <a:bodyPr>
            <a:normAutofit/>
          </a:bodyPr>
          <a:lstStyle/>
          <a:p>
            <a:r>
              <a:rPr lang="ko-KR" altLang="en-US" dirty="0"/>
              <a:t>연구 목적 </a:t>
            </a:r>
            <a:r>
              <a:rPr lang="en-US" altLang="ko-KR" dirty="0"/>
              <a:t>(</a:t>
            </a:r>
            <a:r>
              <a:rPr lang="en-US" dirty="0"/>
              <a:t>Research Aims</a:t>
            </a:r>
            <a:r>
              <a:rPr lang="en-US" altLang="ko-KR" dirty="0"/>
              <a:t>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48639" y="1444488"/>
            <a:ext cx="11155680" cy="531412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ko-KR" altLang="en-US" sz="2400" dirty="0"/>
              <a:t>한국 맞벌이 가정 부모들의 자녀 양육에 대한 경험에 관한 연구</a:t>
            </a:r>
            <a:endParaRPr lang="en-US" altLang="ko-KR" sz="24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en-US" altLang="ko-KR" sz="2400" dirty="0"/>
              <a:t>	-</a:t>
            </a:r>
            <a:r>
              <a:rPr lang="ko-KR" altLang="en-US" sz="2400" dirty="0"/>
              <a:t> 맞벌이 가정 엄마와 아빠들의 육아 분담과 결정 과정을 연구</a:t>
            </a:r>
            <a:endParaRPr lang="en-GB" altLang="ko-KR" sz="24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en-US" altLang="ko-KR" sz="2400" dirty="0"/>
              <a:t>	-</a:t>
            </a:r>
            <a:r>
              <a:rPr lang="ko-KR" altLang="en-US" sz="2400" dirty="0"/>
              <a:t> 좋은 아버지에 대한 관점의 변화에 관한 연구</a:t>
            </a:r>
            <a:endParaRPr lang="en-US" altLang="ko-KR" sz="24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GB" sz="2400" dirty="0"/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ko-KR" altLang="en-US" sz="2400" dirty="0"/>
              <a:t>일 가정 양립 정책에 대한 비판적 분석</a:t>
            </a:r>
            <a:r>
              <a:rPr lang="en-US" altLang="ko-KR" sz="2400" dirty="0"/>
              <a:t>:</a:t>
            </a:r>
            <a:r>
              <a:rPr lang="ko-KR" altLang="en-US" sz="2400" dirty="0"/>
              <a:t> 젠더 관점에서</a:t>
            </a:r>
            <a:endParaRPr lang="en-US" altLang="ko-KR" sz="24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GB" sz="2400" dirty="0"/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ko-KR" altLang="en-US" sz="2400" dirty="0"/>
              <a:t>정책의 영향에 대한 분석</a:t>
            </a:r>
            <a:r>
              <a:rPr lang="en-US" altLang="ko-KR" sz="2400" dirty="0"/>
              <a:t>:</a:t>
            </a:r>
            <a:r>
              <a:rPr lang="ko-KR" altLang="en-US" sz="2400" dirty="0"/>
              <a:t> 아버지의 역할 변화와 자녀양육에 대한 성역할 변화와 관련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49991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861391" y="415505"/>
            <a:ext cx="11211339" cy="1069146"/>
          </a:xfrm>
        </p:spPr>
        <p:txBody>
          <a:bodyPr>
            <a:noAutofit/>
          </a:bodyPr>
          <a:lstStyle/>
          <a:p>
            <a:r>
              <a:rPr lang="ko-KR" altLang="en-US" sz="4000" dirty="0"/>
              <a:t>기존 연구와 다른 점 </a:t>
            </a:r>
            <a:r>
              <a:rPr lang="en-US" altLang="ko-KR" sz="4000" dirty="0"/>
              <a:t>(</a:t>
            </a:r>
            <a:r>
              <a:rPr lang="en-GB" altLang="ko-KR" sz="4000" dirty="0"/>
              <a:t>What’s</a:t>
            </a:r>
            <a:r>
              <a:rPr lang="en-US" altLang="ko-KR" sz="4000" dirty="0"/>
              <a:t> </a:t>
            </a:r>
            <a:r>
              <a:rPr lang="en-GB" altLang="ko-KR" sz="4000" dirty="0"/>
              <a:t>new</a:t>
            </a:r>
            <a:r>
              <a:rPr lang="en-US" altLang="ko-KR" sz="4000" dirty="0"/>
              <a:t> </a:t>
            </a:r>
            <a:r>
              <a:rPr lang="en-GB" altLang="ko-KR" sz="4000" dirty="0"/>
              <a:t>in</a:t>
            </a:r>
            <a:r>
              <a:rPr lang="en-US" altLang="ko-KR" sz="4000" dirty="0"/>
              <a:t> </a:t>
            </a:r>
            <a:r>
              <a:rPr lang="en-GB" altLang="ko-KR" sz="4000" dirty="0"/>
              <a:t>this</a:t>
            </a:r>
            <a:r>
              <a:rPr lang="en-US" altLang="ko-KR" sz="4000" dirty="0"/>
              <a:t> </a:t>
            </a:r>
            <a:r>
              <a:rPr lang="en-GB" altLang="ko-KR" sz="4000" dirty="0"/>
              <a:t>study?)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10817" y="2001079"/>
            <a:ext cx="11661913" cy="46720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/>
              <a:t>본 연구는 기존의 연구에서 다루지 않았던</a:t>
            </a:r>
            <a:r>
              <a:rPr lang="en-US" altLang="ko-KR" sz="2400" dirty="0"/>
              <a:t> (gap in research): </a:t>
            </a:r>
            <a:endParaRPr lang="en-GB" altLang="ko-KR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GB" altLang="ko-KR" sz="2400" dirty="0"/>
              <a:t>	- </a:t>
            </a:r>
            <a:r>
              <a:rPr lang="ko-KR" altLang="en-US" sz="2400" dirty="0"/>
              <a:t>아버지의 역할에 대한 사회적 인식과 문화 그리고 정책의 연관성을 젠더 </a:t>
            </a:r>
            <a:r>
              <a:rPr lang="en-GB" altLang="ko-KR" sz="2400" dirty="0"/>
              <a:t>	</a:t>
            </a:r>
            <a:r>
              <a:rPr lang="ko-KR" altLang="en-US" sz="2400" dirty="0"/>
              <a:t>관점에서 분석하고</a:t>
            </a:r>
            <a:r>
              <a:rPr lang="en-US" altLang="ko-KR" sz="2400" dirty="0"/>
              <a:t>,</a:t>
            </a:r>
            <a:r>
              <a:rPr lang="ko-KR" altLang="en-US" sz="2400" dirty="0"/>
              <a:t> </a:t>
            </a:r>
            <a:endParaRPr lang="en-GB" altLang="ko-KR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GB" altLang="ko-KR" sz="2400" dirty="0"/>
              <a:t>	- </a:t>
            </a:r>
            <a:r>
              <a:rPr lang="ko-KR" altLang="en-US" sz="2400" dirty="0"/>
              <a:t>일 가정 양립 정책이 남녀의 성 역할과 아버지의 육아 참여에 미치는 영향을 </a:t>
            </a:r>
            <a:endParaRPr lang="en-GB" altLang="ko-KR" sz="2400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2400" dirty="0"/>
              <a:t>     </a:t>
            </a:r>
            <a:r>
              <a:rPr lang="en-GB" altLang="ko-KR" sz="2400" dirty="0"/>
              <a:t>	</a:t>
            </a:r>
            <a:r>
              <a:rPr lang="ko-KR" altLang="en-US" sz="2400" dirty="0"/>
              <a:t>분석하려 함</a:t>
            </a:r>
            <a:r>
              <a:rPr lang="en-US" altLang="ko-KR" sz="2400" dirty="0"/>
              <a:t>.</a:t>
            </a: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116096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715617" y="238538"/>
            <a:ext cx="10760765" cy="752061"/>
          </a:xfrm>
        </p:spPr>
        <p:txBody>
          <a:bodyPr>
            <a:normAutofit/>
          </a:bodyPr>
          <a:lstStyle/>
          <a:p>
            <a:r>
              <a:rPr lang="ko-KR" altLang="en-US" sz="4000" dirty="0"/>
              <a:t>좋은 아버지란</a:t>
            </a:r>
            <a:r>
              <a:rPr lang="en-US" altLang="ko-KR" sz="4000" dirty="0"/>
              <a:t>?:</a:t>
            </a:r>
            <a:r>
              <a:rPr lang="ko-KR" altLang="en-US" sz="4000" dirty="0"/>
              <a:t> 기존의 선행 연구들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48640" y="1484243"/>
            <a:ext cx="11351812" cy="5175635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좋은 아버지란 재정적으로 준비된 아버지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ko-KR" altLang="en-US" sz="2400" dirty="0"/>
              <a:t>경제적 지원 가능성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ko-K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아이들과 함께해 주는 아버지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o-K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관심 가져 주는 아버지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o-K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sz="2400" dirty="0"/>
              <a:t>아이들과 시간 같이 보내주기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ko-K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다정다감한 아버지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2400" dirty="0"/>
              <a:t>보호자로서의 역할을 해주는 아버지</a:t>
            </a:r>
            <a:r>
              <a:rPr lang="en-US" altLang="ko-KR" sz="2400" dirty="0"/>
              <a:t>,</a:t>
            </a:r>
            <a:r>
              <a:rPr lang="ko-KR" altLang="en-US" sz="2400" dirty="0"/>
              <a:t> 아이들에게 안정감을 주는 아버지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ko-K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아이들에게 </a:t>
            </a:r>
            <a:r>
              <a:rPr lang="ko-KR" altLang="en-US" sz="2400" dirty="0"/>
              <a:t>옳고 그름에 대한 가르침을 주는 아버지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ko-KR" altLang="en-US" sz="2400" dirty="0"/>
              <a:t>정서적 지원과 격려 </a:t>
            </a:r>
            <a:r>
              <a:rPr lang="en-US" altLang="ko-KR" sz="2400" dirty="0"/>
              <a:t>(</a:t>
            </a:r>
            <a:r>
              <a:rPr lang="ko-KR" altLang="en-US" sz="2400" dirty="0"/>
              <a:t>기존의 연구들은 주로 아버지의 관점에 대해서 연구함</a:t>
            </a:r>
            <a:r>
              <a:rPr lang="en-US" altLang="ko-KR" sz="2400" dirty="0"/>
              <a:t>)</a:t>
            </a:r>
            <a:endParaRPr lang="en-GB" altLang="ko-KR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(Fletcher, 2020; Neumann and Meuser, 2017; Lemay et al., 2010; Summers et al., 2011; Park and Kwon, 2019).</a:t>
            </a:r>
          </a:p>
        </p:txBody>
      </p:sp>
    </p:spTree>
    <p:extLst>
      <p:ext uri="{BB962C8B-B14F-4D97-AF65-F5344CB8AC3E}">
        <p14:creationId xmlns:p14="http://schemas.microsoft.com/office/powerpoint/2010/main" val="3486372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548640" y="309488"/>
            <a:ext cx="11471082" cy="1069146"/>
          </a:xfrm>
        </p:spPr>
        <p:txBody>
          <a:bodyPr>
            <a:normAutofit/>
          </a:bodyPr>
          <a:lstStyle/>
          <a:p>
            <a:r>
              <a:rPr lang="ko-KR" altLang="en-US" sz="3200" dirty="0"/>
              <a:t>남녀 성 역할에 대한 관점의 영향</a:t>
            </a:r>
            <a:r>
              <a:rPr lang="en-US" altLang="ko-KR" sz="3200" dirty="0"/>
              <a:t>:</a:t>
            </a:r>
            <a:r>
              <a:rPr lang="ko-KR" altLang="en-US" sz="3200" dirty="0"/>
              <a:t> 아버지의 역할과 육아 참여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31304" y="1205949"/>
            <a:ext cx="11688418" cy="565205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ko-KR" altLang="en-US" sz="3400" b="1" dirty="0">
                <a:solidFill>
                  <a:srgbClr val="0070C0"/>
                </a:solidFill>
              </a:rPr>
              <a:t>남녀의 성 역할에 대한 인식 </a:t>
            </a:r>
            <a:r>
              <a:rPr lang="en-US" altLang="ko-KR" sz="3400" b="1" dirty="0">
                <a:solidFill>
                  <a:srgbClr val="0070C0"/>
                </a:solidFill>
              </a:rPr>
              <a:t>(Gender role ideology)</a:t>
            </a:r>
            <a:r>
              <a:rPr lang="en-GB" altLang="ko-KR" sz="3400" dirty="0"/>
              <a:t>: </a:t>
            </a:r>
            <a:r>
              <a:rPr lang="ko-KR" altLang="en-US" sz="3400" dirty="0"/>
              <a:t>남녀의 역할과 책임에 대한 사회적 인식과 태도 </a:t>
            </a:r>
            <a:r>
              <a:rPr lang="en-US" altLang="ko-KR" sz="3400" dirty="0"/>
              <a:t>(</a:t>
            </a:r>
            <a:r>
              <a:rPr lang="en-GB" altLang="ko-KR" sz="3400" dirty="0"/>
              <a:t>Traditional,</a:t>
            </a:r>
            <a:r>
              <a:rPr lang="en-US" altLang="ko-KR" sz="3400" dirty="0"/>
              <a:t> </a:t>
            </a:r>
            <a:r>
              <a:rPr lang="en-GB" altLang="ko-KR" sz="3400" dirty="0"/>
              <a:t>egalitarian</a:t>
            </a:r>
            <a:r>
              <a:rPr lang="en-US" altLang="ko-KR" sz="3400" dirty="0"/>
              <a:t> </a:t>
            </a:r>
            <a:r>
              <a:rPr lang="en-GB" altLang="ko-KR" sz="3400" dirty="0"/>
              <a:t>and</a:t>
            </a:r>
            <a:r>
              <a:rPr lang="en-US" altLang="ko-KR" sz="3400" dirty="0"/>
              <a:t> </a:t>
            </a:r>
            <a:r>
              <a:rPr lang="en-GB" altLang="ko-KR" sz="3400" dirty="0"/>
              <a:t>mixed</a:t>
            </a:r>
            <a:r>
              <a:rPr lang="en-US" altLang="ko-KR" sz="3400" dirty="0"/>
              <a:t> </a:t>
            </a:r>
            <a:r>
              <a:rPr lang="en-GB" altLang="ko-KR" sz="3400" dirty="0"/>
              <a:t>ideology)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en-GB" altLang="ko-KR" sz="3400" dirty="0"/>
              <a:t>	- </a:t>
            </a:r>
            <a:r>
              <a:rPr lang="ko-KR" altLang="en-US" sz="3400" dirty="0"/>
              <a:t>남자는 생계를 책임지고</a:t>
            </a:r>
            <a:r>
              <a:rPr lang="en-US" altLang="ko-KR" sz="3400" dirty="0"/>
              <a:t>,</a:t>
            </a:r>
            <a:r>
              <a:rPr lang="ko-KR" altLang="en-US" sz="3400" dirty="0"/>
              <a:t> 여자는 가정과 돌봄 노동을 책임지는 </a:t>
            </a:r>
            <a:r>
              <a:rPr lang="ko-KR" altLang="en-US" sz="3400" b="1" dirty="0">
                <a:solidFill>
                  <a:srgbClr val="C00000"/>
                </a:solidFill>
              </a:rPr>
              <a:t>전통적 이데올로기</a:t>
            </a:r>
            <a:endParaRPr lang="en-GB" altLang="ko-KR" sz="3400" b="1" dirty="0">
              <a:solidFill>
                <a:srgbClr val="C00000"/>
              </a:solidFill>
            </a:endParaRP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en-GB" altLang="ko-KR" sz="3400" dirty="0"/>
              <a:t>	- </a:t>
            </a:r>
            <a:r>
              <a:rPr lang="ko-KR" altLang="en-US" sz="3400" dirty="0"/>
              <a:t>남녀 함께 생계와 자녀 돌봄을 공평하게 책임져야 한다는 </a:t>
            </a:r>
            <a:r>
              <a:rPr lang="ko-KR" altLang="en-US" sz="3400" b="1" dirty="0">
                <a:solidFill>
                  <a:srgbClr val="009E48"/>
                </a:solidFill>
              </a:rPr>
              <a:t>평등주의적</a:t>
            </a:r>
            <a:r>
              <a:rPr lang="ko-KR" altLang="en-US" sz="3400" dirty="0">
                <a:solidFill>
                  <a:srgbClr val="009E48"/>
                </a:solidFill>
              </a:rPr>
              <a:t> </a:t>
            </a:r>
            <a:r>
              <a:rPr lang="ko-KR" altLang="en-US" sz="3400" dirty="0"/>
              <a:t>관점</a:t>
            </a:r>
            <a:endParaRPr lang="en-GB" altLang="ko-KR" sz="3400" dirty="0"/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en-GB" altLang="ko-KR" sz="3400" dirty="0"/>
              <a:t>	- </a:t>
            </a:r>
            <a:r>
              <a:rPr lang="ko-KR" altLang="en-US" sz="3400" dirty="0"/>
              <a:t>남녀 함께 생계를 책임지지만</a:t>
            </a:r>
            <a:r>
              <a:rPr lang="en-US" altLang="ko-KR" sz="3400" dirty="0"/>
              <a:t>,</a:t>
            </a:r>
            <a:r>
              <a:rPr lang="ko-KR" altLang="en-US" sz="3400" dirty="0"/>
              <a:t> 자녀 양육과 </a:t>
            </a:r>
            <a:r>
              <a:rPr lang="ko-KR" altLang="en-US" sz="3400" dirty="0" err="1"/>
              <a:t>돌봄은</a:t>
            </a:r>
            <a:r>
              <a:rPr lang="ko-KR" altLang="en-US" sz="3400" dirty="0"/>
              <a:t> 여자가 하는게 낫다는 </a:t>
            </a:r>
            <a:r>
              <a:rPr lang="ko-KR" altLang="en-US" sz="3400" b="1" dirty="0">
                <a:solidFill>
                  <a:srgbClr val="7030A0"/>
                </a:solidFill>
              </a:rPr>
              <a:t>혼합된</a:t>
            </a:r>
            <a:r>
              <a:rPr lang="ko-KR" altLang="en-US" sz="3400" dirty="0"/>
              <a:t> 관점</a:t>
            </a:r>
            <a:r>
              <a:rPr lang="en-US" altLang="ko-KR" sz="3400" dirty="0"/>
              <a:t> 	(</a:t>
            </a:r>
            <a:r>
              <a:rPr lang="en-US" altLang="ko-KR" sz="3400" dirty="0" err="1"/>
              <a:t>Grunow</a:t>
            </a:r>
            <a:r>
              <a:rPr lang="en-US" altLang="ko-KR" sz="3400" dirty="0"/>
              <a:t> et al., 2018)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endParaRPr lang="en-GB" sz="3400" dirty="0"/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ko-KR" altLang="en-US" sz="3400" b="1" dirty="0"/>
              <a:t>문화와 사회적 규범이 남녀의 성</a:t>
            </a:r>
            <a:r>
              <a:rPr lang="en-US" altLang="ko-KR" sz="3400" b="1" dirty="0"/>
              <a:t> </a:t>
            </a:r>
            <a:r>
              <a:rPr lang="ko-KR" altLang="en-US" sz="3400" b="1" dirty="0"/>
              <a:t>역할</a:t>
            </a:r>
            <a:r>
              <a:rPr lang="en-US" altLang="ko-KR" sz="3400" b="1" dirty="0"/>
              <a:t> (Gender Role)</a:t>
            </a:r>
            <a:r>
              <a:rPr lang="ko-KR" altLang="en-US" sz="3400" b="1" dirty="0"/>
              <a:t>에 영향을 줌 </a:t>
            </a:r>
            <a:endParaRPr lang="en-GB" altLang="ko-KR" sz="3400" b="1" dirty="0"/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en-GB" altLang="ko-KR" sz="3400" dirty="0"/>
              <a:t>	</a:t>
            </a:r>
            <a:r>
              <a:rPr lang="en-US" altLang="ko-KR" sz="3400" dirty="0"/>
              <a:t>–</a:t>
            </a:r>
            <a:r>
              <a:rPr lang="ko-KR" altLang="en-US" sz="3400" dirty="0"/>
              <a:t> 직장의 전통적 조직 문화로 인해</a:t>
            </a:r>
            <a:r>
              <a:rPr lang="en-US" altLang="ko-KR" sz="3400" dirty="0"/>
              <a:t>,</a:t>
            </a:r>
            <a:r>
              <a:rPr lang="ko-KR" altLang="en-US" sz="3400" dirty="0"/>
              <a:t> 아버지들이 육아휴직을 신청하기가 어려웠다는 선행</a:t>
            </a:r>
            <a:r>
              <a:rPr lang="en-US" altLang="ko-KR" sz="3400" dirty="0"/>
              <a:t> 	</a:t>
            </a:r>
            <a:r>
              <a:rPr lang="ko-KR" altLang="en-US" sz="3400" dirty="0"/>
              <a:t>연구들이 있었음</a:t>
            </a:r>
            <a:r>
              <a:rPr lang="en-US" altLang="ko-KR" sz="3400" dirty="0"/>
              <a:t>.</a:t>
            </a:r>
            <a:r>
              <a:rPr lang="ko-KR" altLang="en-US" sz="3400" dirty="0"/>
              <a:t> </a:t>
            </a:r>
            <a:r>
              <a:rPr lang="en-US" altLang="ko-KR" sz="3400" dirty="0"/>
              <a:t>(</a:t>
            </a:r>
            <a:r>
              <a:rPr lang="en-GB" altLang="ko-KR" sz="3400" dirty="0"/>
              <a:t>OECD, 2017)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r>
              <a:rPr lang="en-GB" sz="2200" dirty="0"/>
              <a:t>	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74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349135" y="251791"/>
            <a:ext cx="11375175" cy="6134164"/>
          </a:xfrm>
        </p:spPr>
        <p:txBody>
          <a:bodyPr/>
          <a:lstStyle/>
          <a:p>
            <a:pPr marL="0" indent="0">
              <a:buNone/>
            </a:pPr>
            <a:r>
              <a:rPr lang="en-GB" sz="3200" dirty="0">
                <a:solidFill>
                  <a:srgbClr val="C00000"/>
                </a:solidFill>
              </a:rPr>
              <a:t> 		</a:t>
            </a:r>
            <a:r>
              <a:rPr lang="ko-KR" altLang="en-US" sz="3200" dirty="0">
                <a:solidFill>
                  <a:srgbClr val="C00000"/>
                </a:solidFill>
              </a:rPr>
              <a:t>젠더와 사회 통계</a:t>
            </a:r>
            <a:r>
              <a:rPr lang="en-US" altLang="ko-KR" sz="3200" dirty="0">
                <a:solidFill>
                  <a:srgbClr val="C00000"/>
                </a:solidFill>
              </a:rPr>
              <a:t>:</a:t>
            </a:r>
            <a:r>
              <a:rPr lang="ko-KR" altLang="en-US" sz="3200" dirty="0">
                <a:solidFill>
                  <a:srgbClr val="C00000"/>
                </a:solidFill>
              </a:rPr>
              <a:t> 한국</a:t>
            </a:r>
            <a:r>
              <a:rPr lang="en-GB" sz="3200" dirty="0">
                <a:solidFill>
                  <a:srgbClr val="C00000"/>
                </a:solidFill>
              </a:rPr>
              <a:t> </a:t>
            </a:r>
            <a:r>
              <a:rPr lang="en-US" altLang="ko-KR" sz="3200" dirty="0">
                <a:solidFill>
                  <a:srgbClr val="C00000"/>
                </a:solidFill>
              </a:rPr>
              <a:t>(</a:t>
            </a:r>
            <a:r>
              <a:rPr lang="en-GB" altLang="ko-KR" sz="3200" dirty="0">
                <a:solidFill>
                  <a:srgbClr val="C00000"/>
                </a:solidFill>
              </a:rPr>
              <a:t>OECD 2021, 2022)</a:t>
            </a:r>
            <a:endParaRPr lang="en-GB" sz="32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714899"/>
              </p:ext>
            </p:extLst>
          </p:nvPr>
        </p:nvGraphicFramePr>
        <p:xfrm>
          <a:off x="692330" y="957174"/>
          <a:ext cx="10688784" cy="55215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99110">
                  <a:extLst>
                    <a:ext uri="{9D8B030D-6E8A-4147-A177-3AD203B41FA5}">
                      <a16:colId xmlns:a16="http://schemas.microsoft.com/office/drawing/2014/main" val="2356229101"/>
                    </a:ext>
                  </a:extLst>
                </a:gridCol>
                <a:gridCol w="2194879">
                  <a:extLst>
                    <a:ext uri="{9D8B030D-6E8A-4147-A177-3AD203B41FA5}">
                      <a16:colId xmlns:a16="http://schemas.microsoft.com/office/drawing/2014/main" val="3991769565"/>
                    </a:ext>
                  </a:extLst>
                </a:gridCol>
                <a:gridCol w="2113338">
                  <a:extLst>
                    <a:ext uri="{9D8B030D-6E8A-4147-A177-3AD203B41FA5}">
                      <a16:colId xmlns:a16="http://schemas.microsoft.com/office/drawing/2014/main" val="400688186"/>
                    </a:ext>
                  </a:extLst>
                </a:gridCol>
                <a:gridCol w="2281457">
                  <a:extLst>
                    <a:ext uri="{9D8B030D-6E8A-4147-A177-3AD203B41FA5}">
                      <a16:colId xmlns:a16="http://schemas.microsoft.com/office/drawing/2014/main" val="2506475934"/>
                    </a:ext>
                  </a:extLst>
                </a:gridCol>
              </a:tblGrid>
              <a:tr h="4263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South Korea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한국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UK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영국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OECD Average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altLang="ko-KR" sz="2000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OECD </a:t>
                      </a:r>
                      <a:r>
                        <a:rPr lang="ko-KR" altLang="en-US" sz="2000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평균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0156134"/>
                  </a:ext>
                </a:extLst>
              </a:tr>
              <a:tr h="8022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Employment rate (OECD 2022)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2000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altLang="en-US" sz="2000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남녀 고용률</a:t>
                      </a:r>
                      <a:r>
                        <a:rPr lang="en-US" altLang="ko-KR" sz="2000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)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effectLst/>
                        </a:rPr>
                        <a:t> 여성</a:t>
                      </a:r>
                      <a:r>
                        <a:rPr lang="en-GB" sz="2000" dirty="0">
                          <a:effectLst/>
                        </a:rPr>
                        <a:t>: 57.6%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2000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 남성</a:t>
                      </a: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: 75.8%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effectLst/>
                        </a:rPr>
                        <a:t>  여성</a:t>
                      </a:r>
                      <a:r>
                        <a:rPr lang="en-GB" sz="2000" dirty="0">
                          <a:effectLst/>
                        </a:rPr>
                        <a:t>: 71.9%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2000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 남성</a:t>
                      </a: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: 78.7%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effectLst/>
                        </a:rPr>
                        <a:t>여성</a:t>
                      </a:r>
                      <a:r>
                        <a:rPr lang="en-GB" sz="2000" dirty="0">
                          <a:effectLst/>
                        </a:rPr>
                        <a:t>: 60.4%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2000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남성</a:t>
                      </a: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: 75.8%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2617343"/>
                  </a:ext>
                </a:extLst>
              </a:tr>
              <a:tr h="8022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Total fertility rate </a:t>
                      </a:r>
                      <a:r>
                        <a:rPr lang="ko-KR" altLang="en-US" sz="2000" dirty="0">
                          <a:effectLst/>
                        </a:rPr>
                        <a:t> </a:t>
                      </a:r>
                      <a:r>
                        <a:rPr lang="en-US" altLang="ko-KR" sz="2000" dirty="0">
                          <a:effectLst/>
                        </a:rPr>
                        <a:t>(</a:t>
                      </a:r>
                      <a:r>
                        <a:rPr lang="ko-KR" altLang="en-US" sz="2000" dirty="0">
                          <a:effectLst/>
                        </a:rPr>
                        <a:t>출산율</a:t>
                      </a:r>
                      <a:r>
                        <a:rPr lang="en-US" altLang="ko-KR" sz="2000" dirty="0">
                          <a:effectLst/>
                        </a:rPr>
                        <a:t>)</a:t>
                      </a:r>
                      <a:endParaRPr lang="en-GB" sz="2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(OECD 2022)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0.8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1.53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1.59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337173"/>
                  </a:ext>
                </a:extLst>
              </a:tr>
              <a:tr h="875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Life Expectancy  (</a:t>
                      </a:r>
                      <a:r>
                        <a:rPr lang="ko-KR" altLang="en-US" sz="2000" dirty="0">
                          <a:effectLst/>
                        </a:rPr>
                        <a:t>기대 수명</a:t>
                      </a:r>
                      <a:r>
                        <a:rPr lang="en-US" altLang="ko-KR" sz="2000" dirty="0">
                          <a:effectLst/>
                        </a:rPr>
                        <a:t>)</a:t>
                      </a:r>
                      <a:endParaRPr lang="en-GB" sz="2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(OECD 2021)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effectLst/>
                        </a:rPr>
                        <a:t> 여성</a:t>
                      </a:r>
                      <a:r>
                        <a:rPr lang="en-GB" sz="2000" dirty="0">
                          <a:effectLst/>
                        </a:rPr>
                        <a:t>: 86.5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effectLst/>
                        </a:rPr>
                        <a:t> 남성</a:t>
                      </a:r>
                      <a:r>
                        <a:rPr lang="en-GB" sz="2000" dirty="0">
                          <a:effectLst/>
                        </a:rPr>
                        <a:t>: 80.5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effectLst/>
                        </a:rPr>
                        <a:t>여성</a:t>
                      </a:r>
                      <a:r>
                        <a:rPr lang="en-GB" sz="2000" dirty="0">
                          <a:effectLst/>
                        </a:rPr>
                        <a:t>: 82.4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 </a:t>
                      </a:r>
                      <a:r>
                        <a:rPr lang="ko-KR" altLang="en-US" sz="2000" dirty="0">
                          <a:effectLst/>
                        </a:rPr>
                        <a:t>남성</a:t>
                      </a:r>
                      <a:r>
                        <a:rPr lang="en-GB" sz="2000" dirty="0">
                          <a:effectLst/>
                        </a:rPr>
                        <a:t>: 78.4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effectLst/>
                        </a:rPr>
                        <a:t>여성</a:t>
                      </a:r>
                      <a:r>
                        <a:rPr lang="en-GB" sz="2000" dirty="0">
                          <a:effectLst/>
                        </a:rPr>
                        <a:t>: 83.4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  </a:t>
                      </a:r>
                      <a:r>
                        <a:rPr lang="ko-KR" altLang="en-US" sz="2000" dirty="0">
                          <a:effectLst/>
                        </a:rPr>
                        <a:t>남성</a:t>
                      </a:r>
                      <a:r>
                        <a:rPr lang="en-GB" sz="2000" dirty="0">
                          <a:effectLst/>
                        </a:rPr>
                        <a:t>: 78.1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1911087"/>
                  </a:ext>
                </a:extLst>
              </a:tr>
              <a:tr h="8022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Gender pay gap </a:t>
                      </a:r>
                      <a:r>
                        <a:rPr lang="en-US" altLang="ko-KR" sz="2000" dirty="0">
                          <a:effectLst/>
                        </a:rPr>
                        <a:t>(</a:t>
                      </a:r>
                      <a:r>
                        <a:rPr lang="ko-KR" altLang="en-US" sz="2000" dirty="0">
                          <a:effectLst/>
                        </a:rPr>
                        <a:t>남녀 임금 차이</a:t>
                      </a:r>
                      <a:r>
                        <a:rPr lang="en-US" altLang="ko-KR" sz="2000" dirty="0">
                          <a:effectLst/>
                        </a:rPr>
                        <a:t>)</a:t>
                      </a:r>
                      <a:endParaRPr lang="en-GB" sz="2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(OECD 2022)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31.2%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14.5%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11.9%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4115693"/>
                  </a:ext>
                </a:extLst>
              </a:tr>
              <a:tr h="8022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Time spent on paid work (min/day) (OECD 2022)</a:t>
                      </a:r>
                      <a:r>
                        <a:rPr lang="ko-KR" altLang="en-US" sz="2000" dirty="0">
                          <a:effectLst/>
                        </a:rPr>
                        <a:t> </a:t>
                      </a:r>
                      <a:r>
                        <a:rPr lang="en-US" altLang="ko-KR" sz="2000" dirty="0">
                          <a:effectLst/>
                        </a:rPr>
                        <a:t>(</a:t>
                      </a:r>
                      <a:r>
                        <a:rPr lang="ko-KR" altLang="en-US" sz="2000" dirty="0">
                          <a:effectLst/>
                        </a:rPr>
                        <a:t>직장일 시간</a:t>
                      </a:r>
                      <a:r>
                        <a:rPr lang="en-US" altLang="ko-KR" sz="2000" dirty="0">
                          <a:effectLst/>
                        </a:rPr>
                        <a:t>)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effectLst/>
                        </a:rPr>
                        <a:t>  여성</a:t>
                      </a:r>
                      <a:r>
                        <a:rPr lang="en-GB" sz="2000" dirty="0">
                          <a:effectLst/>
                        </a:rPr>
                        <a:t>:269.4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effectLst/>
                        </a:rPr>
                        <a:t>남성</a:t>
                      </a:r>
                      <a:r>
                        <a:rPr lang="en-GB" sz="2000" dirty="0">
                          <a:effectLst/>
                        </a:rPr>
                        <a:t>: 419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effectLst/>
                        </a:rPr>
                        <a:t> 여성</a:t>
                      </a:r>
                      <a:r>
                        <a:rPr lang="en-GB" sz="2000" dirty="0">
                          <a:effectLst/>
                        </a:rPr>
                        <a:t>: 216.2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 </a:t>
                      </a:r>
                      <a:r>
                        <a:rPr lang="ko-KR" altLang="en-US" sz="2000" dirty="0">
                          <a:effectLst/>
                        </a:rPr>
                        <a:t>남성</a:t>
                      </a:r>
                      <a:r>
                        <a:rPr lang="en-GB" sz="2000" dirty="0">
                          <a:effectLst/>
                        </a:rPr>
                        <a:t>: 308.6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effectLst/>
                        </a:rPr>
                        <a:t>여성</a:t>
                      </a:r>
                      <a:r>
                        <a:rPr lang="en-GB" sz="2000" dirty="0">
                          <a:effectLst/>
                        </a:rPr>
                        <a:t>: 217.7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 </a:t>
                      </a:r>
                      <a:r>
                        <a:rPr lang="ko-KR" altLang="en-US" sz="2000" dirty="0">
                          <a:effectLst/>
                        </a:rPr>
                        <a:t>남성</a:t>
                      </a:r>
                      <a:r>
                        <a:rPr lang="en-GB" sz="2000" dirty="0">
                          <a:effectLst/>
                        </a:rPr>
                        <a:t>: 317.8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9559949"/>
                  </a:ext>
                </a:extLst>
              </a:tr>
              <a:tr h="8022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Time spent on unpaid work  (min/day) (OECD 2022)</a:t>
                      </a:r>
                      <a:r>
                        <a:rPr lang="ko-KR" altLang="en-US" sz="2000" dirty="0">
                          <a:effectLst/>
                        </a:rPr>
                        <a:t> </a:t>
                      </a:r>
                      <a:r>
                        <a:rPr lang="en-US" altLang="ko-KR" sz="2000" dirty="0">
                          <a:effectLst/>
                        </a:rPr>
                        <a:t>(</a:t>
                      </a:r>
                      <a:r>
                        <a:rPr lang="ko-KR" altLang="en-US" sz="2000" dirty="0">
                          <a:effectLst/>
                        </a:rPr>
                        <a:t>가정일 시간</a:t>
                      </a:r>
                      <a:r>
                        <a:rPr lang="en-US" altLang="ko-KR" sz="2000" dirty="0">
                          <a:effectLst/>
                        </a:rPr>
                        <a:t>)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effectLst/>
                        </a:rPr>
                        <a:t> 여성</a:t>
                      </a:r>
                      <a:r>
                        <a:rPr lang="en-GB" sz="2000" dirty="0">
                          <a:effectLst/>
                        </a:rPr>
                        <a:t>: 215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effectLst/>
                        </a:rPr>
                        <a:t>남성</a:t>
                      </a:r>
                      <a:r>
                        <a:rPr lang="en-GB" sz="2000" dirty="0">
                          <a:effectLst/>
                        </a:rPr>
                        <a:t>: 49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effectLst/>
                        </a:rPr>
                        <a:t> 여성</a:t>
                      </a:r>
                      <a:r>
                        <a:rPr lang="en-GB" sz="2000" dirty="0">
                          <a:effectLst/>
                        </a:rPr>
                        <a:t>: 248.6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 </a:t>
                      </a:r>
                      <a:r>
                        <a:rPr lang="ko-KR" altLang="en-US" sz="2000" dirty="0">
                          <a:effectLst/>
                        </a:rPr>
                        <a:t>남성</a:t>
                      </a:r>
                      <a:r>
                        <a:rPr lang="en-GB" sz="2000" dirty="0">
                          <a:effectLst/>
                        </a:rPr>
                        <a:t>: 140.1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effectLst/>
                        </a:rPr>
                        <a:t>여성</a:t>
                      </a:r>
                      <a:r>
                        <a:rPr lang="en-GB" sz="2000" dirty="0">
                          <a:effectLst/>
                        </a:rPr>
                        <a:t>: 263.4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 </a:t>
                      </a:r>
                      <a:r>
                        <a:rPr lang="ko-KR" altLang="en-US" sz="2000" dirty="0">
                          <a:effectLst/>
                        </a:rPr>
                        <a:t>남성</a:t>
                      </a:r>
                      <a:r>
                        <a:rPr lang="en-GB" sz="2000" dirty="0">
                          <a:effectLst/>
                        </a:rPr>
                        <a:t>: 136.5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2292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9702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887896" y="145773"/>
            <a:ext cx="10548730" cy="752061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ko-KR" altLang="en-US" dirty="0"/>
              <a:t>합계 출산율</a:t>
            </a:r>
            <a:r>
              <a:rPr lang="en-US" dirty="0"/>
              <a:t>: OECD 2022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BD5E1A-A597-314C-AB74-A5A2EC96C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990600"/>
            <a:ext cx="11155680" cy="5542722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48640" y="1497496"/>
            <a:ext cx="11155680" cy="5035826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897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548639" y="308673"/>
            <a:ext cx="11155681" cy="858129"/>
          </a:xfrm>
        </p:spPr>
        <p:txBody>
          <a:bodyPr>
            <a:noAutofit/>
          </a:bodyPr>
          <a:lstStyle/>
          <a:p>
            <a:r>
              <a:rPr lang="ko-KR" altLang="en-US" sz="4000" dirty="0"/>
              <a:t>정책 피드백 이론</a:t>
            </a:r>
            <a:r>
              <a:rPr lang="en-US" sz="4000" dirty="0"/>
              <a:t>: </a:t>
            </a:r>
            <a:r>
              <a:rPr lang="ko-KR" altLang="en-US" sz="4000" dirty="0" err="1"/>
              <a:t>젠더적</a:t>
            </a:r>
            <a:r>
              <a:rPr lang="ko-KR" altLang="en-US" sz="4000" dirty="0"/>
              <a:t> 관점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48639" y="1563757"/>
            <a:ext cx="11155680" cy="5009321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가족 정책이 성 차별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문제를 개선하는데 미치는 영향이 큼 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Shaver, 2018</a:t>
            </a:r>
            <a:r>
              <a:rPr lang="en-US" altLang="ko-KR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ko-K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정책이 개인의 성 역할에 대한 신념과 사회적 인식에 영향을 미친다는 이론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정책을 어떻게 디자인 하느냐에 따라서 남녀 성 역할에 대한 태도와 행동이 달라진다는 이론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GB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ko-K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예를 들면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o-K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평등주의적 정책은 남녀의 성 역할에 대한 태도와 행동에 </a:t>
            </a:r>
            <a:r>
              <a:rPr lang="en-GB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ko-K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평등한 관점을 갖는데 긍정적 영향을 주고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o-K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altLang="ko-K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GB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ko-K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전통주의에 기반한 정책은 성차별을 </a:t>
            </a:r>
            <a:r>
              <a:rPr lang="ko-KR" alt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강화시킴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ko-K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	(Campbell, 2012; Daly, 2022;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Gangle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Ziefle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2015)</a:t>
            </a:r>
          </a:p>
        </p:txBody>
      </p:sp>
    </p:spTree>
    <p:extLst>
      <p:ext uri="{BB962C8B-B14F-4D97-AF65-F5344CB8AC3E}">
        <p14:creationId xmlns:p14="http://schemas.microsoft.com/office/powerpoint/2010/main" val="80546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315884" y="371060"/>
            <a:ext cx="11876116" cy="6486939"/>
          </a:xfrm>
        </p:spPr>
        <p:txBody>
          <a:bodyPr/>
          <a:lstStyle/>
          <a:p>
            <a:pPr marL="0" indent="0">
              <a:buNone/>
            </a:pPr>
            <a:r>
              <a:rPr lang="en-GB" sz="3200" dirty="0">
                <a:solidFill>
                  <a:srgbClr val="C00000"/>
                </a:solidFill>
              </a:rPr>
              <a:t> </a:t>
            </a:r>
            <a:r>
              <a:rPr lang="ko-KR" altLang="en-US" sz="4000" dirty="0">
                <a:solidFill>
                  <a:srgbClr val="C00000"/>
                </a:solidFill>
              </a:rPr>
              <a:t>일 가정 양립 정책</a:t>
            </a:r>
            <a:r>
              <a:rPr lang="en-GB" sz="4000" dirty="0">
                <a:solidFill>
                  <a:srgbClr val="C00000"/>
                </a:solidFill>
              </a:rPr>
              <a:t> (</a:t>
            </a:r>
            <a:r>
              <a:rPr lang="ko-KR" altLang="en-US" sz="4000" dirty="0">
                <a:solidFill>
                  <a:srgbClr val="C00000"/>
                </a:solidFill>
              </a:rPr>
              <a:t>한국 고용 노동부</a:t>
            </a:r>
            <a:r>
              <a:rPr lang="en-GB" sz="4000" dirty="0">
                <a:solidFill>
                  <a:srgbClr val="C00000"/>
                </a:solidFill>
              </a:rPr>
              <a:t>, 2023)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472707"/>
              </p:ext>
            </p:extLst>
          </p:nvPr>
        </p:nvGraphicFramePr>
        <p:xfrm>
          <a:off x="474910" y="1616764"/>
          <a:ext cx="11213508" cy="46515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60839">
                  <a:extLst>
                    <a:ext uri="{9D8B030D-6E8A-4147-A177-3AD203B41FA5}">
                      <a16:colId xmlns:a16="http://schemas.microsoft.com/office/drawing/2014/main" val="1170778657"/>
                    </a:ext>
                  </a:extLst>
                </a:gridCol>
                <a:gridCol w="4406691">
                  <a:extLst>
                    <a:ext uri="{9D8B030D-6E8A-4147-A177-3AD203B41FA5}">
                      <a16:colId xmlns:a16="http://schemas.microsoft.com/office/drawing/2014/main" val="3425532103"/>
                    </a:ext>
                  </a:extLst>
                </a:gridCol>
                <a:gridCol w="4245978">
                  <a:extLst>
                    <a:ext uri="{9D8B030D-6E8A-4147-A177-3AD203B41FA5}">
                      <a16:colId xmlns:a16="http://schemas.microsoft.com/office/drawing/2014/main" val="2424288214"/>
                    </a:ext>
                  </a:extLst>
                </a:gridCol>
              </a:tblGrid>
              <a:tr h="55919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 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8572" marR="485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South Korea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8572" marR="485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400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한국 고용노동부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8572" marR="48572" marT="0" marB="0"/>
                </a:tc>
                <a:extLst>
                  <a:ext uri="{0D108BD9-81ED-4DB2-BD59-A6C34878D82A}">
                    <a16:rowId xmlns:a16="http://schemas.microsoft.com/office/drawing/2014/main" val="3659895018"/>
                  </a:ext>
                </a:extLst>
              </a:tr>
              <a:tr h="409231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Maternity leave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800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출산 휴가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8572" marR="485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</a:rPr>
                        <a:t>Maternity</a:t>
                      </a:r>
                      <a:r>
                        <a:rPr lang="en-GB" sz="2400" b="1" baseline="0" dirty="0">
                          <a:effectLst/>
                        </a:rPr>
                        <a:t> Leave</a:t>
                      </a:r>
                      <a:r>
                        <a:rPr lang="en-GB" sz="2400" baseline="0" dirty="0">
                          <a:effectLst/>
                        </a:rPr>
                        <a:t>: </a:t>
                      </a:r>
                      <a:r>
                        <a:rPr lang="en-GB" sz="2400" dirty="0">
                          <a:effectLst/>
                        </a:rPr>
                        <a:t>Total 90 days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4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</a:rPr>
                        <a:t>Maternity Pay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Employment Insurance covers: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- 100% wage replacement for </a:t>
                      </a:r>
                      <a:r>
                        <a:rPr lang="en-GB" sz="2400" u="sng" dirty="0">
                          <a:effectLst/>
                        </a:rPr>
                        <a:t>first 60 days.</a:t>
                      </a:r>
                      <a:endParaRPr lang="en-GB" sz="24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- up to KRW </a:t>
                      </a:r>
                      <a:r>
                        <a:rPr lang="en-US" altLang="ko-KR" sz="2400" dirty="0">
                          <a:effectLst/>
                        </a:rPr>
                        <a:t>2,10</a:t>
                      </a:r>
                      <a:r>
                        <a:rPr lang="en-GB" sz="2400" dirty="0">
                          <a:effectLst/>
                        </a:rPr>
                        <a:t>0,000 for the </a:t>
                      </a:r>
                      <a:r>
                        <a:rPr lang="en-GB" sz="2400" u="sng" dirty="0">
                          <a:effectLst/>
                        </a:rPr>
                        <a:t>remaining 30 days</a:t>
                      </a:r>
                      <a:r>
                        <a:rPr lang="en-GB" sz="2400" dirty="0">
                          <a:effectLst/>
                        </a:rPr>
                        <a:t>.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8572" marR="4857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400" b="1" dirty="0">
                          <a:effectLst/>
                        </a:rPr>
                        <a:t>출산휴가</a:t>
                      </a:r>
                      <a:r>
                        <a:rPr lang="en-US" altLang="ko-KR" sz="2400" b="1" dirty="0">
                          <a:effectLst/>
                        </a:rPr>
                        <a:t>:</a:t>
                      </a:r>
                      <a:r>
                        <a:rPr lang="ko-KR" altLang="en-US" sz="2400" b="1" dirty="0">
                          <a:effectLst/>
                        </a:rPr>
                        <a:t> </a:t>
                      </a:r>
                      <a:r>
                        <a:rPr lang="en-US" altLang="ko-KR" sz="2400" b="0" dirty="0">
                          <a:effectLst/>
                        </a:rPr>
                        <a:t>90</a:t>
                      </a:r>
                      <a:r>
                        <a:rPr lang="ko-KR" altLang="en-US" sz="2400" b="0" dirty="0">
                          <a:effectLst/>
                        </a:rPr>
                        <a:t>일</a:t>
                      </a:r>
                      <a:endParaRPr lang="en-GB" altLang="ko-KR" sz="2400" b="0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400" b="1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400" b="1" dirty="0">
                          <a:effectLst/>
                        </a:rPr>
                        <a:t>출산휴가 급여</a:t>
                      </a:r>
                      <a:endParaRPr lang="en-GB" altLang="ko-KR" sz="2400" b="1" dirty="0">
                        <a:effectLst/>
                      </a:endParaRPr>
                    </a:p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2400" b="0" dirty="0">
                          <a:effectLst/>
                        </a:rPr>
                        <a:t>60</a:t>
                      </a:r>
                      <a:r>
                        <a:rPr lang="ko-KR" altLang="en-US" sz="2400" b="0" dirty="0">
                          <a:effectLst/>
                        </a:rPr>
                        <a:t>일 동안 통상 임금 </a:t>
                      </a:r>
                      <a:r>
                        <a:rPr lang="en-US" altLang="ko-KR" sz="2400" b="0" dirty="0">
                          <a:effectLst/>
                        </a:rPr>
                        <a:t>100%</a:t>
                      </a:r>
                      <a:r>
                        <a:rPr lang="ko-KR" altLang="en-US" sz="2400" b="0" dirty="0">
                          <a:effectLst/>
                        </a:rPr>
                        <a:t> </a:t>
                      </a:r>
                      <a:endParaRPr lang="en-GB" altLang="ko-KR" sz="2400" b="0" dirty="0">
                        <a:effectLst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2400" b="0" dirty="0">
                          <a:effectLst/>
                        </a:rPr>
                        <a:t>30</a:t>
                      </a:r>
                      <a:r>
                        <a:rPr lang="ko-KR" altLang="en-US" sz="2400" b="0" dirty="0">
                          <a:effectLst/>
                        </a:rPr>
                        <a:t>일 동안 </a:t>
                      </a:r>
                      <a:r>
                        <a:rPr lang="en-US" altLang="ko-KR" sz="2400" b="0" dirty="0">
                          <a:effectLst/>
                        </a:rPr>
                        <a:t>(</a:t>
                      </a:r>
                      <a:r>
                        <a:rPr lang="ko-KR" altLang="en-US" sz="2400" b="0" dirty="0">
                          <a:effectLst/>
                        </a:rPr>
                        <a:t>최대 </a:t>
                      </a:r>
                      <a:r>
                        <a:rPr lang="en-US" altLang="ko-KR" sz="2400" b="0" dirty="0">
                          <a:effectLst/>
                        </a:rPr>
                        <a:t>210</a:t>
                      </a:r>
                      <a:r>
                        <a:rPr lang="ko-KR" altLang="en-US" sz="2400" b="0" dirty="0">
                          <a:effectLst/>
                        </a:rPr>
                        <a:t>만원</a:t>
                      </a:r>
                      <a:r>
                        <a:rPr lang="en-US" altLang="ko-KR" sz="2400" b="0" dirty="0">
                          <a:effectLst/>
                        </a:rPr>
                        <a:t>)</a:t>
                      </a:r>
                      <a:endParaRPr lang="en-GB" altLang="ko-KR" sz="2400" b="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400" dirty="0">
                        <a:effectLst/>
                      </a:endParaRPr>
                    </a:p>
                  </a:txBody>
                  <a:tcPr marL="48572" marR="48572" marT="0" marB="0"/>
                </a:tc>
                <a:extLst>
                  <a:ext uri="{0D108BD9-81ED-4DB2-BD59-A6C34878D82A}">
                    <a16:rowId xmlns:a16="http://schemas.microsoft.com/office/drawing/2014/main" val="1716794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0276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315884" y="319377"/>
            <a:ext cx="11876116" cy="6644640"/>
          </a:xfrm>
        </p:spPr>
        <p:txBody>
          <a:bodyPr/>
          <a:lstStyle/>
          <a:p>
            <a:pPr marL="0" indent="0">
              <a:buNone/>
            </a:pPr>
            <a:r>
              <a:rPr lang="en-GB" sz="3200" dirty="0">
                <a:solidFill>
                  <a:srgbClr val="C00000"/>
                </a:solidFill>
              </a:rPr>
              <a:t> </a:t>
            </a:r>
            <a:r>
              <a:rPr lang="ko-KR" altLang="en-US" sz="3600" dirty="0">
                <a:solidFill>
                  <a:srgbClr val="C00000"/>
                </a:solidFill>
              </a:rPr>
              <a:t>일 가정 양립 정책</a:t>
            </a:r>
            <a:r>
              <a:rPr lang="en-GB" sz="3600" dirty="0">
                <a:solidFill>
                  <a:srgbClr val="C00000"/>
                </a:solidFill>
              </a:rPr>
              <a:t> (</a:t>
            </a:r>
            <a:r>
              <a:rPr lang="ko-KR" altLang="en-US" sz="3600" dirty="0">
                <a:solidFill>
                  <a:srgbClr val="C00000"/>
                </a:solidFill>
              </a:rPr>
              <a:t>한국 고용 노동부</a:t>
            </a:r>
            <a:r>
              <a:rPr lang="en-GB" sz="3600" dirty="0">
                <a:solidFill>
                  <a:srgbClr val="C00000"/>
                </a:solidFill>
              </a:rPr>
              <a:t>, 2023)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900245"/>
              </p:ext>
            </p:extLst>
          </p:nvPr>
        </p:nvGraphicFramePr>
        <p:xfrm>
          <a:off x="491053" y="1254020"/>
          <a:ext cx="11316633" cy="52971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05155">
                  <a:extLst>
                    <a:ext uri="{9D8B030D-6E8A-4147-A177-3AD203B41FA5}">
                      <a16:colId xmlns:a16="http://schemas.microsoft.com/office/drawing/2014/main" val="1170778657"/>
                    </a:ext>
                  </a:extLst>
                </a:gridCol>
                <a:gridCol w="4253948">
                  <a:extLst>
                    <a:ext uri="{9D8B030D-6E8A-4147-A177-3AD203B41FA5}">
                      <a16:colId xmlns:a16="http://schemas.microsoft.com/office/drawing/2014/main" val="3425532103"/>
                    </a:ext>
                  </a:extLst>
                </a:gridCol>
                <a:gridCol w="4757530">
                  <a:extLst>
                    <a:ext uri="{9D8B030D-6E8A-4147-A177-3AD203B41FA5}">
                      <a16:colId xmlns:a16="http://schemas.microsoft.com/office/drawing/2014/main" val="2424288214"/>
                    </a:ext>
                  </a:extLst>
                </a:gridCol>
              </a:tblGrid>
              <a:tr h="43708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 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8572" marR="485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South Korea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8572" marR="485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400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한국 고용노동부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8572" marR="48572" marT="0" marB="0"/>
                </a:tc>
                <a:extLst>
                  <a:ext uri="{0D108BD9-81ED-4DB2-BD59-A6C34878D82A}">
                    <a16:rowId xmlns:a16="http://schemas.microsoft.com/office/drawing/2014/main" val="3659895018"/>
                  </a:ext>
                </a:extLst>
              </a:tr>
              <a:tr h="113160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Paternity leave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400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배우자 출산휴가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8572" marR="48572" marT="0" marB="0"/>
                </a:tc>
                <a:tc>
                  <a:txBody>
                    <a:bodyPr/>
                    <a:lstStyle/>
                    <a:p>
                      <a:pPr marL="0" marR="0" lvl="0" indent="0" algn="just" defTabSz="609585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effectLst/>
                        </a:rPr>
                        <a:t>Paternity Leave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10 working days; paid.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8572" marR="48572" marT="0" marB="0"/>
                </a:tc>
                <a:tc>
                  <a:txBody>
                    <a:bodyPr/>
                    <a:lstStyle/>
                    <a:p>
                      <a:pPr marL="0" marR="0" lvl="0" indent="0" algn="just" defTabSz="609585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배우자 출산 휴가</a:t>
                      </a:r>
                      <a:r>
                        <a:rPr lang="en-US" altLang="ko-KR" sz="2000" b="1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ko-KR" altLang="en-US" sz="2000" b="1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2000" b="0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ko-KR" altLang="en-US" sz="2000" b="0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일</a:t>
                      </a:r>
                      <a:r>
                        <a:rPr lang="en-US" altLang="ko-KR" sz="2000" b="0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2000" b="0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 유급</a:t>
                      </a:r>
                      <a:endParaRPr lang="en-GB" sz="2000" b="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8572" marR="48572" marT="0" marB="0"/>
                </a:tc>
                <a:extLst>
                  <a:ext uri="{0D108BD9-81ED-4DB2-BD59-A6C34878D82A}">
                    <a16:rowId xmlns:a16="http://schemas.microsoft.com/office/drawing/2014/main" val="3192400155"/>
                  </a:ext>
                </a:extLst>
              </a:tr>
              <a:tr h="34993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Parental leave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400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육아휴직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8572" marR="485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Parental Leave 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GB" sz="2000" dirty="0">
                          <a:effectLst/>
                        </a:rPr>
                        <a:t>covers 80% of monthly wage (up to KRW 1,500,000), whichever is lower.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000" b="1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Father-specific leave/ Daddy months (daddy quota)</a:t>
                      </a:r>
                      <a:r>
                        <a:rPr lang="ko-KR" altLang="en-US" sz="2000" b="1" dirty="0">
                          <a:effectLst/>
                        </a:rPr>
                        <a:t> </a:t>
                      </a:r>
                      <a:r>
                        <a:rPr lang="en-GB" altLang="ko-KR" sz="2000" b="1" dirty="0">
                          <a:effectLst/>
                        </a:rPr>
                        <a:t>in</a:t>
                      </a:r>
                      <a:r>
                        <a:rPr lang="en-US" altLang="ko-KR" sz="2000" b="1" dirty="0">
                          <a:effectLst/>
                        </a:rPr>
                        <a:t> 2016</a:t>
                      </a:r>
                      <a:endParaRPr lang="en-GB" sz="2000" b="1" dirty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GB" sz="2000" dirty="0">
                          <a:effectLst/>
                        </a:rPr>
                        <a:t> 3 months, 100% wage replacement (up to KRW 1,500,000 per month).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GB" sz="2000" b="1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3+3 parental leave: </a:t>
                      </a:r>
                      <a:r>
                        <a:rPr lang="en-US" altLang="ko-KR" sz="2000" b="1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introduced in </a:t>
                      </a:r>
                      <a:r>
                        <a:rPr lang="en-GB" altLang="ko-KR" sz="2000" b="1" dirty="0">
                          <a:effectLst/>
                          <a:latin typeface="Calibri" panose="020F050202020403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2022.</a:t>
                      </a:r>
                      <a:endParaRPr lang="en-GB" sz="2000" b="1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8572" marR="485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000" b="1" dirty="0">
                          <a:effectLst/>
                        </a:rPr>
                        <a:t>육아휴직</a:t>
                      </a:r>
                      <a:endParaRPr lang="en-GB" altLang="ko-KR" sz="2000" b="1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통상임금의 </a:t>
                      </a:r>
                      <a:r>
                        <a:rPr lang="en-US" altLang="ko-KR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ko-KR" altLang="en-US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분의 </a:t>
                      </a:r>
                      <a:r>
                        <a:rPr lang="en-US" altLang="ko-KR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20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상한액</a:t>
                      </a:r>
                      <a:r>
                        <a:rPr lang="en-US" altLang="ko-KR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월</a:t>
                      </a:r>
                      <a:r>
                        <a:rPr lang="en-US" altLang="ko-KR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  <a:r>
                        <a:rPr lang="ko-KR" altLang="en-US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만원</a:t>
                      </a:r>
                      <a:r>
                        <a:rPr lang="en-US" altLang="ko-KR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20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하한액</a:t>
                      </a:r>
                      <a:r>
                        <a:rPr lang="en-US" altLang="ko-KR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월</a:t>
                      </a:r>
                      <a:r>
                        <a:rPr lang="en-US" altLang="ko-KR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  <a:r>
                        <a:rPr lang="ko-KR" altLang="en-US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만원</a:t>
                      </a:r>
                      <a:r>
                        <a:rPr lang="en-US" altLang="ko-KR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GB" altLang="ko-KR" sz="2000" b="0" dirty="0">
                        <a:effectLst/>
                      </a:endParaRPr>
                    </a:p>
                    <a:p>
                      <a:pPr fontAlgn="base"/>
                      <a:endParaRPr lang="en-US" altLang="ko-KR" sz="2000" b="1" i="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r>
                        <a:rPr lang="en-US" altLang="ko-KR" sz="20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3+3 </a:t>
                      </a:r>
                      <a:r>
                        <a:rPr lang="ko-KR" altLang="en-US" sz="20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부모육아휴직제 </a:t>
                      </a:r>
                      <a:r>
                        <a:rPr lang="en-US" altLang="ko-KR" sz="20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(2022</a:t>
                      </a:r>
                      <a:r>
                        <a:rPr lang="ko-KR" altLang="en-US" sz="20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년</a:t>
                      </a:r>
                      <a:r>
                        <a:rPr lang="en-US" altLang="ko-KR" sz="20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2000" b="0" i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r>
                        <a:rPr lang="ko-KR" altLang="en-US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생후 </a:t>
                      </a:r>
                      <a:r>
                        <a:rPr lang="en-US" altLang="ko-KR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ko-KR" altLang="en-US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개월 내 부모가 동시에 또는 순차적으로 육아휴직 사용하는 경우</a:t>
                      </a:r>
                      <a:r>
                        <a:rPr lang="en-GB" altLang="ko-KR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altLang="ko-KR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ko-KR" altLang="en-US" sz="20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r>
                        <a:rPr lang="ko-KR" altLang="en-US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첫 </a:t>
                      </a:r>
                      <a:r>
                        <a:rPr lang="en-US" altLang="ko-KR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개월에 대해 부모 각각의 육아휴직 급여를 상향 지급 </a:t>
                      </a:r>
                      <a:endParaRPr lang="en-GB" altLang="ko-KR" sz="20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r>
                        <a:rPr lang="en-US" altLang="ko-KR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</a:t>
                      </a:r>
                      <a:r>
                        <a:rPr lang="ko-KR" altLang="en-US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개월 </a:t>
                      </a:r>
                      <a:r>
                        <a:rPr lang="ko-KR" altLang="en-US" sz="20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상한액</a:t>
                      </a:r>
                      <a:r>
                        <a:rPr lang="ko-KR" altLang="en-US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  <a:r>
                        <a:rPr lang="ko-KR" altLang="en-US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만원</a:t>
                      </a:r>
                      <a:r>
                        <a:rPr lang="en-US" altLang="ko-KR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ko-KR" altLang="en-US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개월 </a:t>
                      </a:r>
                      <a:r>
                        <a:rPr lang="en-US" altLang="ko-KR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  <a:r>
                        <a:rPr lang="ko-KR" altLang="en-US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만원</a:t>
                      </a:r>
                      <a:r>
                        <a:rPr lang="en-US" altLang="ko-KR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ko-KR" altLang="en-US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개월 </a:t>
                      </a:r>
                      <a:r>
                        <a:rPr lang="en-US" altLang="ko-KR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  <a:r>
                        <a:rPr lang="ko-KR" altLang="en-US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만원</a:t>
                      </a:r>
                      <a:r>
                        <a:rPr lang="en-US" altLang="ko-KR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20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000" b="1" dirty="0">
                        <a:effectLst/>
                      </a:endParaRPr>
                    </a:p>
                  </a:txBody>
                  <a:tcPr marL="48572" marR="48572" marT="0" marB="0"/>
                </a:tc>
                <a:extLst>
                  <a:ext uri="{0D108BD9-81ED-4DB2-BD59-A6C34878D82A}">
                    <a16:rowId xmlns:a16="http://schemas.microsoft.com/office/drawing/2014/main" val="2030882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6956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D9D51B45-07BF-E54B-89AB-61E2E510C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643" y="26504"/>
            <a:ext cx="10892474" cy="1066800"/>
          </a:xfrm>
        </p:spPr>
        <p:txBody>
          <a:bodyPr>
            <a:normAutofit/>
          </a:bodyPr>
          <a:lstStyle/>
          <a:p>
            <a:r>
              <a:rPr lang="ko-KR" altLang="en-US" sz="3600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유아 교육에 대한 공공 지출 </a:t>
            </a:r>
            <a:r>
              <a:rPr lang="en-GB" altLang="en-US" sz="3600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(OECD, 2019)</a:t>
            </a:r>
          </a:p>
        </p:txBody>
      </p:sp>
      <p:pic>
        <p:nvPicPr>
          <p:cNvPr id="21507" name="Content Placeholder 3">
            <a:extLst>
              <a:ext uri="{FF2B5EF4-FFF2-40B4-BE49-F238E27FC236}">
                <a16:creationId xmlns:a16="http://schemas.microsoft.com/office/drawing/2014/main" id="{18472577-1477-004F-B1F5-A23C9DD703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3529" y="1245703"/>
            <a:ext cx="11293588" cy="5367131"/>
          </a:xfrm>
        </p:spPr>
      </p:pic>
    </p:spTree>
    <p:extLst>
      <p:ext uri="{BB962C8B-B14F-4D97-AF65-F5344CB8AC3E}">
        <p14:creationId xmlns:p14="http://schemas.microsoft.com/office/powerpoint/2010/main" val="369058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344556" y="202045"/>
            <a:ext cx="11847443" cy="858129"/>
          </a:xfrm>
        </p:spPr>
        <p:txBody>
          <a:bodyPr>
            <a:noAutofit/>
          </a:bodyPr>
          <a:lstStyle/>
          <a:p>
            <a:r>
              <a:rPr lang="ko-KR" altLang="en-US" sz="3600" dirty="0"/>
              <a:t>아버지들이 육아휴직을 사용하지 않는 이유</a:t>
            </a:r>
            <a:r>
              <a:rPr lang="en-US" altLang="ko-KR" sz="3600" dirty="0"/>
              <a:t>:</a:t>
            </a:r>
            <a:r>
              <a:rPr lang="ko-KR" altLang="en-US" sz="3600" dirty="0"/>
              <a:t> 기존 연구들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25287" y="1245704"/>
            <a:ext cx="11834191" cy="541417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</a:pPr>
            <a:r>
              <a:rPr lang="ko-KR" altLang="en-US" sz="2400" dirty="0"/>
              <a:t>경제적 이유</a:t>
            </a:r>
            <a:r>
              <a:rPr lang="en-GB" altLang="ko-KR" sz="2400" dirty="0"/>
              <a:t> – </a:t>
            </a:r>
            <a:r>
              <a:rPr lang="ko-KR" altLang="en-US" sz="2400" dirty="0"/>
              <a:t>매우 중요한 고려 사항 중에 하나 였음</a:t>
            </a:r>
            <a:r>
              <a:rPr lang="en-US" altLang="ko-KR" sz="2400" dirty="0"/>
              <a:t>.</a:t>
            </a:r>
            <a:endParaRPr lang="en-US" sz="2400" dirty="0"/>
          </a:p>
          <a:p>
            <a:pPr>
              <a:lnSpc>
                <a:spcPct val="150000"/>
              </a:lnSpc>
              <a:spcBef>
                <a:spcPts val="400"/>
              </a:spcBef>
            </a:pPr>
            <a:r>
              <a:rPr lang="ko-KR" altLang="en-US" sz="2400" dirty="0"/>
              <a:t>남성과 여성의 성 역할에 대한 기대 </a:t>
            </a:r>
            <a:r>
              <a:rPr lang="en-US" altLang="ko-KR" sz="2400" dirty="0"/>
              <a:t>(</a:t>
            </a:r>
            <a:r>
              <a:rPr lang="en-US" sz="2400" dirty="0"/>
              <a:t>Gendered expectations</a:t>
            </a:r>
            <a:r>
              <a:rPr lang="en-US" altLang="ko-KR" sz="2400" dirty="0"/>
              <a:t>):</a:t>
            </a:r>
            <a:endParaRPr lang="en-US" sz="2400" dirty="0"/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400" dirty="0"/>
              <a:t>	-</a:t>
            </a:r>
            <a:r>
              <a:rPr lang="ko-KR" altLang="en-US" sz="2400" dirty="0"/>
              <a:t> 엄마의 출산 휴가와 육아휴직이 아빠의 휴직 보다 중요하다 생각함</a:t>
            </a:r>
            <a:r>
              <a:rPr lang="en-US" altLang="ko-KR" sz="2400" dirty="0"/>
              <a:t>.</a:t>
            </a:r>
            <a:endParaRPr lang="en-US" sz="2400" dirty="0"/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400" dirty="0"/>
              <a:t>	- </a:t>
            </a:r>
            <a:r>
              <a:rPr lang="ko-KR" altLang="en-US" sz="2400" dirty="0"/>
              <a:t>엄마의 역할과 정서적 유대가 아이들에게 더 중요하다 생각하기 때문</a:t>
            </a:r>
            <a:endParaRPr lang="en-US" sz="2400" dirty="0"/>
          </a:p>
          <a:p>
            <a:pPr>
              <a:lnSpc>
                <a:spcPct val="150000"/>
              </a:lnSpc>
              <a:spcBef>
                <a:spcPts val="400"/>
              </a:spcBef>
            </a:pPr>
            <a:r>
              <a:rPr lang="ko-KR" altLang="en-US" sz="2400" dirty="0"/>
              <a:t>직장에서 허용하지 않을</a:t>
            </a:r>
            <a:r>
              <a:rPr lang="en-US" altLang="ko-KR" sz="2400" dirty="0"/>
              <a:t> </a:t>
            </a:r>
            <a:r>
              <a:rPr lang="ko-KR" altLang="en-US" sz="2400" dirty="0"/>
              <a:t>거라 생각</a:t>
            </a:r>
            <a:endParaRPr lang="en-US" sz="2400" dirty="0"/>
          </a:p>
          <a:p>
            <a:pPr>
              <a:lnSpc>
                <a:spcPct val="150000"/>
              </a:lnSpc>
              <a:spcBef>
                <a:spcPts val="400"/>
              </a:spcBef>
            </a:pPr>
            <a:r>
              <a:rPr lang="ko-KR" altLang="en-US" sz="2400" dirty="0"/>
              <a:t>정책의 한계</a:t>
            </a:r>
            <a:r>
              <a:rPr lang="en-US" altLang="ko-KR" sz="2400" dirty="0"/>
              <a:t>:</a:t>
            </a:r>
            <a:r>
              <a:rPr lang="ko-KR" altLang="en-US" sz="2400" dirty="0"/>
              <a:t> 육아휴직 급여가 충분하지 않음</a:t>
            </a:r>
            <a:r>
              <a:rPr lang="en-US" altLang="ko-KR" sz="2400" dirty="0"/>
              <a:t>.</a:t>
            </a:r>
            <a:r>
              <a:rPr lang="ko-KR" altLang="en-US" sz="2400" dirty="0"/>
              <a:t> </a:t>
            </a:r>
            <a:r>
              <a:rPr lang="ko-KR" altLang="en-US" sz="2400" dirty="0" err="1"/>
              <a:t>아버지만을</a:t>
            </a:r>
            <a:r>
              <a:rPr lang="ko-KR" altLang="en-US" sz="2400" dirty="0"/>
              <a:t> 위한 육아 휴직이 </a:t>
            </a:r>
            <a:r>
              <a:rPr lang="en-US" altLang="ko-KR" sz="2400" dirty="0"/>
              <a:t>(father-specific leave) </a:t>
            </a:r>
            <a:r>
              <a:rPr lang="ko-KR" altLang="en-US" sz="2400" dirty="0"/>
              <a:t>따로 정해져 있지 않음</a:t>
            </a:r>
            <a:r>
              <a:rPr lang="en-GB" altLang="ko-KR" sz="2400" dirty="0"/>
              <a:t>.</a:t>
            </a:r>
          </a:p>
          <a:p>
            <a:pPr>
              <a:lnSpc>
                <a:spcPct val="150000"/>
              </a:lnSpc>
              <a:spcBef>
                <a:spcPts val="400"/>
              </a:spcBef>
            </a:pPr>
            <a:r>
              <a:rPr lang="ko-KR" altLang="en-US" sz="2400" dirty="0"/>
              <a:t>육아휴직 급여를 늘리고</a:t>
            </a:r>
            <a:r>
              <a:rPr lang="en-US" altLang="ko-KR" sz="2400" dirty="0"/>
              <a:t>,</a:t>
            </a:r>
            <a:r>
              <a:rPr lang="ko-KR" altLang="en-US" sz="2400" dirty="0"/>
              <a:t> 아빠 육아휴직은 엄마가 대신할 수 없어야 함</a:t>
            </a:r>
            <a:r>
              <a:rPr lang="en-GB" altLang="ko-KR" sz="2400" dirty="0"/>
              <a:t>.</a:t>
            </a:r>
            <a:endParaRPr lang="en-US" altLang="ko-KR" sz="2400" dirty="0"/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400" dirty="0"/>
              <a:t>(Kaufman, 2018; Craig, et al., 2020; Bowles, et al., 2022)</a:t>
            </a:r>
          </a:p>
          <a:p>
            <a:pPr marL="0" indent="0">
              <a:spcAft>
                <a:spcPts val="600"/>
              </a:spcAft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27945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548639" y="211014"/>
            <a:ext cx="10733649" cy="779585"/>
          </a:xfrm>
        </p:spPr>
        <p:txBody>
          <a:bodyPr>
            <a:normAutofit/>
          </a:bodyPr>
          <a:lstStyle/>
          <a:p>
            <a:r>
              <a:rPr lang="ko-KR" altLang="en-US" sz="4000" dirty="0"/>
              <a:t>연구 방법론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48640" y="1258957"/>
            <a:ext cx="11325308" cy="540092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/>
              <a:t>질적 연구 방법</a:t>
            </a:r>
            <a:endParaRPr lang="en-US" sz="2000" dirty="0"/>
          </a:p>
          <a:p>
            <a:pPr>
              <a:lnSpc>
                <a:spcPct val="150000"/>
              </a:lnSpc>
            </a:pPr>
            <a:r>
              <a:rPr lang="ko-KR" altLang="en-US" sz="2000" dirty="0"/>
              <a:t>맞벌이 가정 부부들 </a:t>
            </a:r>
            <a:r>
              <a:rPr lang="ko-KR" altLang="en-US" sz="2000" dirty="0" err="1"/>
              <a:t>반구조화</a:t>
            </a:r>
            <a:r>
              <a:rPr lang="ko-KR" altLang="en-US" sz="2000" dirty="0"/>
              <a:t> 인터뷰 </a:t>
            </a:r>
            <a:r>
              <a:rPr lang="en-US" altLang="ko-KR" sz="2000" dirty="0"/>
              <a:t>(</a:t>
            </a:r>
            <a:r>
              <a:rPr lang="en-GB" altLang="ko-KR" sz="2000" dirty="0"/>
              <a:t>semi-structured</a:t>
            </a:r>
            <a:r>
              <a:rPr lang="en-US" altLang="ko-KR" sz="2000" dirty="0"/>
              <a:t> </a:t>
            </a:r>
            <a:r>
              <a:rPr lang="en-GB" altLang="ko-KR" sz="2000" dirty="0"/>
              <a:t>interview):</a:t>
            </a:r>
            <a:r>
              <a:rPr lang="ko-KR" altLang="en-US" sz="2000" dirty="0"/>
              <a:t> 서울 거주</a:t>
            </a:r>
            <a:r>
              <a:rPr lang="en-GB" altLang="ko-KR" sz="2000" dirty="0"/>
              <a:t>, 31 </a:t>
            </a:r>
            <a:r>
              <a:rPr lang="ko-KR" altLang="en-US" sz="2000" dirty="0"/>
              <a:t>커플 </a:t>
            </a:r>
            <a:r>
              <a:rPr lang="en-US" altLang="ko-KR" sz="2000" dirty="0"/>
              <a:t>(</a:t>
            </a:r>
            <a:r>
              <a:rPr lang="ko-KR" altLang="en-US" sz="2000" dirty="0"/>
              <a:t>총 </a:t>
            </a:r>
            <a:r>
              <a:rPr lang="en-US" altLang="ko-KR" sz="2000" dirty="0"/>
              <a:t>62</a:t>
            </a:r>
            <a:r>
              <a:rPr lang="ko-KR" altLang="en-US" sz="2000" dirty="0"/>
              <a:t>명</a:t>
            </a:r>
            <a:r>
              <a:rPr lang="en-US" altLang="ko-KR" sz="2000" dirty="0"/>
              <a:t>)</a:t>
            </a:r>
            <a:endParaRPr lang="en-US" sz="2000" dirty="0"/>
          </a:p>
          <a:p>
            <a:pPr>
              <a:lnSpc>
                <a:spcPct val="150000"/>
              </a:lnSpc>
            </a:pPr>
            <a:r>
              <a:rPr lang="ko-KR" altLang="en-US" sz="2000" dirty="0"/>
              <a:t>의도적 </a:t>
            </a:r>
            <a:r>
              <a:rPr lang="ko-KR" altLang="en-US" sz="2000" dirty="0" err="1"/>
              <a:t>표집</a:t>
            </a:r>
            <a:r>
              <a:rPr lang="ko-KR" altLang="en-US" sz="2000" dirty="0"/>
              <a:t> </a:t>
            </a:r>
            <a:r>
              <a:rPr lang="en-US" altLang="ko-KR" sz="2000" dirty="0"/>
              <a:t>(Purposive sampling)</a:t>
            </a:r>
            <a:endParaRPr lang="en-US" sz="2000" dirty="0"/>
          </a:p>
          <a:p>
            <a:pPr>
              <a:lnSpc>
                <a:spcPct val="150000"/>
              </a:lnSpc>
            </a:pPr>
            <a:r>
              <a:rPr lang="ko-KR" altLang="en-US" sz="2000" dirty="0"/>
              <a:t>샘플링 기준</a:t>
            </a:r>
            <a:r>
              <a:rPr lang="en-US" altLang="ko-KR" sz="2000" dirty="0"/>
              <a:t>:</a:t>
            </a:r>
            <a:endParaRPr lang="en-GB" altLang="ko-KR" sz="20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dirty="0"/>
              <a:t>	-</a:t>
            </a:r>
            <a:r>
              <a:rPr lang="ko-KR" altLang="en-US" sz="2000" dirty="0"/>
              <a:t> 아이들의 나이에 따라 </a:t>
            </a:r>
            <a:r>
              <a:rPr lang="en-US" altLang="ko-KR" sz="2000" dirty="0"/>
              <a:t>2</a:t>
            </a:r>
            <a:r>
              <a:rPr lang="ko-KR" altLang="en-US" sz="2000" dirty="0"/>
              <a:t>그룹으로 나눔</a:t>
            </a:r>
            <a:r>
              <a:rPr lang="en-US" altLang="ko-KR" sz="2000" dirty="0"/>
              <a:t>: 0-7</a:t>
            </a:r>
            <a:r>
              <a:rPr lang="ko-KR" altLang="en-US" sz="2000" dirty="0"/>
              <a:t>세 </a:t>
            </a:r>
            <a:r>
              <a:rPr lang="en-US" altLang="ko-KR" sz="2000" dirty="0"/>
              <a:t>(16</a:t>
            </a:r>
            <a:r>
              <a:rPr lang="ko-KR" altLang="en-US" sz="2000" dirty="0"/>
              <a:t> 커플</a:t>
            </a:r>
            <a:r>
              <a:rPr lang="en-US" altLang="ko-KR" sz="2000" dirty="0"/>
              <a:t>),</a:t>
            </a:r>
            <a:r>
              <a:rPr lang="ko-KR" altLang="en-US" sz="2000" dirty="0"/>
              <a:t> </a:t>
            </a:r>
            <a:r>
              <a:rPr lang="en-US" altLang="ko-KR" sz="2000" dirty="0"/>
              <a:t>8-18</a:t>
            </a:r>
            <a:r>
              <a:rPr lang="ko-KR" altLang="en-US" sz="2000" dirty="0"/>
              <a:t>세 </a:t>
            </a:r>
            <a:r>
              <a:rPr lang="en-US" altLang="ko-KR" sz="2000" dirty="0"/>
              <a:t>(15</a:t>
            </a:r>
            <a:r>
              <a:rPr lang="ko-KR" altLang="en-US" sz="2000" dirty="0"/>
              <a:t> 커플</a:t>
            </a:r>
            <a:r>
              <a:rPr lang="en-US" altLang="ko-KR" sz="2000" dirty="0"/>
              <a:t>)</a:t>
            </a:r>
            <a:r>
              <a:rPr lang="ko-KR" altLang="en-US" sz="2000" dirty="0"/>
              <a:t> </a:t>
            </a:r>
            <a:endParaRPr lang="en-GB" altLang="ko-KR" sz="20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dirty="0"/>
              <a:t>	-</a:t>
            </a:r>
            <a:r>
              <a:rPr lang="ko-KR" altLang="en-US" sz="2000" dirty="0"/>
              <a:t> </a:t>
            </a:r>
            <a:r>
              <a:rPr lang="en-US" altLang="ko-KR" sz="2000" dirty="0"/>
              <a:t>“</a:t>
            </a:r>
            <a:r>
              <a:rPr lang="ko-KR" altLang="en-US" sz="2000" dirty="0"/>
              <a:t>아빠의 달</a:t>
            </a:r>
            <a:r>
              <a:rPr lang="en-US" altLang="ko-KR" sz="2000" dirty="0"/>
              <a:t>”</a:t>
            </a:r>
            <a:r>
              <a:rPr lang="ko-KR" altLang="en-US" sz="2000" dirty="0"/>
              <a:t> </a:t>
            </a:r>
            <a:r>
              <a:rPr lang="en-US" altLang="ko-KR" sz="2000" dirty="0"/>
              <a:t>(</a:t>
            </a:r>
            <a:r>
              <a:rPr lang="en-GB" altLang="ko-KR" sz="2000" dirty="0"/>
              <a:t>Daddy Months) </a:t>
            </a:r>
            <a:r>
              <a:rPr lang="ko-KR" altLang="en-US" sz="2000" dirty="0"/>
              <a:t>정책이 시작된 </a:t>
            </a:r>
            <a:r>
              <a:rPr lang="en-US" altLang="ko-KR" sz="2000" dirty="0"/>
              <a:t>2016</a:t>
            </a:r>
            <a:r>
              <a:rPr lang="ko-KR" altLang="en-US" sz="2000" dirty="0"/>
              <a:t>년과 관련됨</a:t>
            </a:r>
            <a:r>
              <a:rPr lang="en-US" altLang="ko-KR" sz="2000" dirty="0"/>
              <a:t>.</a:t>
            </a:r>
            <a:endParaRPr lang="en-US" sz="2000" dirty="0"/>
          </a:p>
          <a:p>
            <a:pPr>
              <a:lnSpc>
                <a:spcPct val="150000"/>
              </a:lnSpc>
            </a:pPr>
            <a:r>
              <a:rPr lang="ko-KR" altLang="en-US" sz="2000" dirty="0"/>
              <a:t>자료 분석 </a:t>
            </a:r>
            <a:r>
              <a:rPr lang="en-US" sz="2000" dirty="0"/>
              <a:t>– </a:t>
            </a:r>
            <a:r>
              <a:rPr lang="ko-KR" altLang="en-US" sz="2000" dirty="0"/>
              <a:t>현재 진행중</a:t>
            </a:r>
            <a:r>
              <a:rPr lang="en-US" altLang="ko-KR" sz="2000" dirty="0"/>
              <a:t>,</a:t>
            </a:r>
            <a:r>
              <a:rPr lang="ko-KR" altLang="en-US" sz="2000" dirty="0"/>
              <a:t> 영국 사회 조사 센터에서 개발한 매트릭스 자료 분석 방법 이용 </a:t>
            </a:r>
            <a:r>
              <a:rPr lang="en-US" altLang="ko-KR" sz="2000" dirty="0"/>
              <a:t>(</a:t>
            </a:r>
            <a:r>
              <a:rPr lang="en-US" sz="2000" dirty="0"/>
              <a:t>Thematic Framework Matrix, NATCEN</a:t>
            </a:r>
            <a:r>
              <a:rPr lang="en-US" altLang="ko-KR" sz="2000" dirty="0"/>
              <a:t>,</a:t>
            </a:r>
            <a:r>
              <a:rPr lang="en-US" sz="2000" dirty="0"/>
              <a:t> UK</a:t>
            </a:r>
            <a:r>
              <a:rPr lang="en-US" altLang="ko-KR" sz="2000" dirty="0"/>
              <a:t>)</a:t>
            </a:r>
            <a:r>
              <a:rPr lang="en-US" sz="2000" dirty="0"/>
              <a:t> (Ritchie and Lewis, 2003)</a:t>
            </a:r>
          </a:p>
          <a:p>
            <a:pPr>
              <a:lnSpc>
                <a:spcPct val="150000"/>
              </a:lnSpc>
            </a:pPr>
            <a:r>
              <a:rPr lang="ko-KR" altLang="en-US" sz="2000" dirty="0"/>
              <a:t>연구비 지원</a:t>
            </a:r>
            <a:r>
              <a:rPr lang="en-US" altLang="ko-KR" sz="2000" dirty="0"/>
              <a:t>:</a:t>
            </a:r>
            <a:r>
              <a:rPr lang="ko-KR" altLang="en-US" sz="2000" dirty="0"/>
              <a:t> 한국학 중앙 연구원 </a:t>
            </a:r>
            <a:r>
              <a:rPr lang="ko-KR" altLang="en-US" sz="2000" dirty="0" err="1"/>
              <a:t>펠로쉽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75025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476" y="0"/>
            <a:ext cx="12012524" cy="1119769"/>
          </a:xfrm>
        </p:spPr>
        <p:txBody>
          <a:bodyPr>
            <a:normAutofit/>
          </a:bodyPr>
          <a:lstStyle/>
          <a:p>
            <a:pPr algn="ctr"/>
            <a:r>
              <a:rPr lang="ko-KR" alt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인터뷰 참여자 정보 </a:t>
            </a:r>
            <a:r>
              <a:rPr lang="en-GB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ko-KR" altLang="en-US" sz="3600" b="1" dirty="0">
                <a:solidFill>
                  <a:srgbClr val="C00000"/>
                </a:solidFill>
              </a:rPr>
              <a:t> </a:t>
            </a:r>
            <a:endParaRPr lang="en-GB" sz="3200" dirty="0">
              <a:solidFill>
                <a:srgbClr val="C0000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0441165"/>
              </p:ext>
            </p:extLst>
          </p:nvPr>
        </p:nvGraphicFramePr>
        <p:xfrm>
          <a:off x="594615" y="1298634"/>
          <a:ext cx="10921524" cy="5072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2623">
                  <a:extLst>
                    <a:ext uri="{9D8B030D-6E8A-4147-A177-3AD203B41FA5}">
                      <a16:colId xmlns:a16="http://schemas.microsoft.com/office/drawing/2014/main" val="2696464628"/>
                    </a:ext>
                  </a:extLst>
                </a:gridCol>
                <a:gridCol w="2062745">
                  <a:extLst>
                    <a:ext uri="{9D8B030D-6E8A-4147-A177-3AD203B41FA5}">
                      <a16:colId xmlns:a16="http://schemas.microsoft.com/office/drawing/2014/main" val="703559817"/>
                    </a:ext>
                  </a:extLst>
                </a:gridCol>
                <a:gridCol w="3712911">
                  <a:extLst>
                    <a:ext uri="{9D8B030D-6E8A-4147-A177-3AD203B41FA5}">
                      <a16:colId xmlns:a16="http://schemas.microsoft.com/office/drawing/2014/main" val="1377372689"/>
                    </a:ext>
                  </a:extLst>
                </a:gridCol>
                <a:gridCol w="1813245">
                  <a:extLst>
                    <a:ext uri="{9D8B030D-6E8A-4147-A177-3AD203B41FA5}">
                      <a16:colId xmlns:a16="http://schemas.microsoft.com/office/drawing/2014/main" val="981504820"/>
                    </a:ext>
                  </a:extLst>
                </a:gridCol>
              </a:tblGrid>
              <a:tr h="20235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참여자 나이</a:t>
                      </a:r>
                      <a:endParaRPr lang="en-GB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참여자 수</a:t>
                      </a:r>
                      <a:endParaRPr lang="en-GB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ko-KR" alt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가구 소득</a:t>
                      </a:r>
                      <a:endParaRPr lang="en-GB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가구 수</a:t>
                      </a:r>
                      <a:endParaRPr lang="en-GB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0498170"/>
                  </a:ext>
                </a:extLst>
              </a:tr>
              <a:tr h="41787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21-30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</a:t>
                      </a:r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명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KRW 300-500 </a:t>
                      </a:r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만원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6</a:t>
                      </a:r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가구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extLst>
                  <a:ext uri="{0D108BD9-81ED-4DB2-BD59-A6C34878D82A}">
                    <a16:rowId xmlns:a16="http://schemas.microsoft.com/office/drawing/2014/main" val="122253580"/>
                  </a:ext>
                </a:extLst>
              </a:tr>
              <a:tr h="41787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31-40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명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500-700 </a:t>
                      </a:r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만원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16</a:t>
                      </a:r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가구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extLst>
                  <a:ext uri="{0D108BD9-81ED-4DB2-BD59-A6C34878D82A}">
                    <a16:rowId xmlns:a16="http://schemas.microsoft.com/office/drawing/2014/main" val="3497065753"/>
                  </a:ext>
                </a:extLst>
              </a:tr>
              <a:tr h="41787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41-50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명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</a:t>
                      </a: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700-900 </a:t>
                      </a:r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만원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3</a:t>
                      </a:r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가구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extLst>
                  <a:ext uri="{0D108BD9-81ED-4DB2-BD59-A6C34878D82A}">
                    <a16:rowId xmlns:a16="http://schemas.microsoft.com/office/drawing/2014/main" val="2187925127"/>
                  </a:ext>
                </a:extLst>
              </a:tr>
              <a:tr h="41787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51-60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</a:t>
                      </a:r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명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</a:t>
                      </a:r>
                      <a:r>
                        <a:rPr lang="en-US" altLang="ko-K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900-1100</a:t>
                      </a:r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만원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가구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extLst>
                  <a:ext uri="{0D108BD9-81ED-4DB2-BD59-A6C34878D82A}">
                    <a16:rowId xmlns:a16="http://schemas.microsoft.com/office/drawing/2014/main" val="25545204"/>
                  </a:ext>
                </a:extLst>
              </a:tr>
              <a:tr h="417872">
                <a:tc>
                  <a:txBody>
                    <a:bodyPr/>
                    <a:lstStyle/>
                    <a:p>
                      <a:pPr algn="ctr" fontAlgn="b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1100-1500</a:t>
                      </a:r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만원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가구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extLst>
                  <a:ext uri="{0D108BD9-81ED-4DB2-BD59-A6C34878D82A}">
                    <a16:rowId xmlns:a16="http://schemas.microsoft.com/office/drawing/2014/main" val="2712239046"/>
                  </a:ext>
                </a:extLst>
              </a:tr>
              <a:tr h="417872">
                <a:tc>
                  <a:txBody>
                    <a:bodyPr/>
                    <a:lstStyle/>
                    <a:p>
                      <a:pPr algn="ctr" fontAlgn="b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1500</a:t>
                      </a:r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만원 이상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가구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extLst>
                  <a:ext uri="{0D108BD9-81ED-4DB2-BD59-A6C34878D82A}">
                    <a16:rowId xmlns:a16="http://schemas.microsoft.com/office/drawing/2014/main" val="841237696"/>
                  </a:ext>
                </a:extLst>
              </a:tr>
              <a:tr h="574207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교육 정도</a:t>
                      </a:r>
                      <a:endParaRPr lang="en-GB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참여자 수</a:t>
                      </a:r>
                      <a:endParaRPr lang="en-GB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0" marR="6350" marT="6350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고용 부문</a:t>
                      </a:r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381000" marR="6350" marT="6350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참여자 수</a:t>
                      </a:r>
                      <a:endParaRPr lang="en-GB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0" marR="6350" marT="6350" marB="0" anchor="b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317055"/>
                  </a:ext>
                </a:extLst>
              </a:tr>
              <a:tr h="417872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고등학교 졸업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명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공공부문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명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extLst>
                  <a:ext uri="{0D108BD9-81ED-4DB2-BD59-A6C34878D82A}">
                    <a16:rowId xmlns:a16="http://schemas.microsoft.com/office/drawing/2014/main" val="495216683"/>
                  </a:ext>
                </a:extLst>
              </a:tr>
              <a:tr h="417872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대학교 졸업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명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민간 부문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명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extLst>
                  <a:ext uri="{0D108BD9-81ED-4DB2-BD59-A6C34878D82A}">
                    <a16:rowId xmlns:a16="http://schemas.microsoft.com/office/drawing/2014/main" val="2706613450"/>
                  </a:ext>
                </a:extLst>
              </a:tr>
              <a:tr h="417872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대학원 졸업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  <a:r>
                        <a:rPr lang="ko-KR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명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0" marR="6350" marT="6350" marB="0" anchor="b"/>
                </a:tc>
                <a:extLst>
                  <a:ext uri="{0D108BD9-81ED-4DB2-BD59-A6C34878D82A}">
                    <a16:rowId xmlns:a16="http://schemas.microsoft.com/office/drawing/2014/main" val="2627771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2960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137" y="123762"/>
            <a:ext cx="11789726" cy="896656"/>
          </a:xfrm>
        </p:spPr>
        <p:txBody>
          <a:bodyPr/>
          <a:lstStyle/>
          <a:p>
            <a:pPr algn="ctr"/>
            <a:r>
              <a:rPr lang="ko-KR" altLang="en-US" sz="4000" b="1" dirty="0">
                <a:solidFill>
                  <a:srgbClr val="C00000"/>
                </a:solidFill>
              </a:rPr>
              <a:t>인터뷰 참여자 정보</a:t>
            </a:r>
            <a:r>
              <a:rPr lang="en-GB" sz="4000" b="1" dirty="0">
                <a:solidFill>
                  <a:srgbClr val="C00000"/>
                </a:solidFill>
              </a:rPr>
              <a:t> </a:t>
            </a:r>
            <a:r>
              <a:rPr lang="en-GB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ko-KR" altLang="en-US" sz="4000" b="1" dirty="0">
                <a:solidFill>
                  <a:srgbClr val="C00000"/>
                </a:solidFill>
              </a:rPr>
              <a:t> </a:t>
            </a:r>
            <a:endParaRPr lang="en-GB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6286888"/>
              </p:ext>
            </p:extLst>
          </p:nvPr>
        </p:nvGraphicFramePr>
        <p:xfrm>
          <a:off x="848138" y="1113183"/>
          <a:ext cx="10707757" cy="53241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3792">
                  <a:extLst>
                    <a:ext uri="{9D8B030D-6E8A-4147-A177-3AD203B41FA5}">
                      <a16:colId xmlns:a16="http://schemas.microsoft.com/office/drawing/2014/main" val="2987855203"/>
                    </a:ext>
                  </a:extLst>
                </a:gridCol>
                <a:gridCol w="2875722">
                  <a:extLst>
                    <a:ext uri="{9D8B030D-6E8A-4147-A177-3AD203B41FA5}">
                      <a16:colId xmlns:a16="http://schemas.microsoft.com/office/drawing/2014/main" val="641033179"/>
                    </a:ext>
                  </a:extLst>
                </a:gridCol>
                <a:gridCol w="3008243">
                  <a:extLst>
                    <a:ext uri="{9D8B030D-6E8A-4147-A177-3AD203B41FA5}">
                      <a16:colId xmlns:a16="http://schemas.microsoft.com/office/drawing/2014/main" val="698914814"/>
                    </a:ext>
                  </a:extLst>
                </a:gridCol>
              </a:tblGrid>
              <a:tr h="65677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800" dirty="0">
                          <a:solidFill>
                            <a:schemeClr val="tx1"/>
                          </a:solidFill>
                        </a:rPr>
                        <a:t>출산</a:t>
                      </a:r>
                      <a:r>
                        <a:rPr lang="en-US" altLang="ko-KR" sz="28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2800" dirty="0">
                          <a:solidFill>
                            <a:schemeClr val="tx1"/>
                          </a:solidFill>
                        </a:rPr>
                        <a:t>육아 휴직 사용 경험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사용 기간</a:t>
                      </a:r>
                      <a:endParaRPr lang="en-GB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사용자 수 </a:t>
                      </a:r>
                      <a:endParaRPr lang="en-GB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237761"/>
                  </a:ext>
                </a:extLst>
              </a:tr>
              <a:tr h="799715">
                <a:tc>
                  <a:txBody>
                    <a:bodyPr/>
                    <a:lstStyle/>
                    <a:p>
                      <a:pPr algn="l"/>
                      <a:r>
                        <a:rPr lang="ko-KR" altLang="en-US" sz="2400" b="1" dirty="0"/>
                        <a:t>출산 휴가 사용</a:t>
                      </a:r>
                      <a:r>
                        <a:rPr lang="en-US" altLang="ko-KR" sz="2400" b="1" dirty="0"/>
                        <a:t>:</a:t>
                      </a:r>
                      <a:r>
                        <a:rPr lang="ko-KR" altLang="en-US" sz="2400" b="1" dirty="0"/>
                        <a:t> 엄마</a:t>
                      </a:r>
                      <a:endParaRPr lang="en-US" altLang="ko-KR" sz="2400" b="1" dirty="0"/>
                    </a:p>
                    <a:p>
                      <a:pPr algn="l"/>
                      <a:r>
                        <a:rPr lang="en-US" altLang="ko-KR" sz="2400" b="1" dirty="0"/>
                        <a:t>(</a:t>
                      </a:r>
                      <a:r>
                        <a:rPr lang="en-GB" altLang="ko-KR" sz="2400" b="1" dirty="0"/>
                        <a:t>Maternity Leave)</a:t>
                      </a:r>
                      <a:endParaRPr lang="en-GB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1-3 </a:t>
                      </a:r>
                      <a:r>
                        <a:rPr lang="ko-KR" altLang="en-US" sz="2400" dirty="0"/>
                        <a:t>개월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20</a:t>
                      </a:r>
                      <a:r>
                        <a:rPr lang="ko-KR" altLang="en-US" sz="2400" dirty="0"/>
                        <a:t>명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674006"/>
                  </a:ext>
                </a:extLst>
              </a:tr>
              <a:tr h="989659">
                <a:tc>
                  <a:txBody>
                    <a:bodyPr/>
                    <a:lstStyle/>
                    <a:p>
                      <a:pPr algn="l"/>
                      <a:r>
                        <a:rPr lang="ko-KR" altLang="en-US" sz="2400" b="1" baseline="0" dirty="0"/>
                        <a:t>배우자 출산 휴가 사용</a:t>
                      </a:r>
                      <a:r>
                        <a:rPr lang="en-US" altLang="ko-KR" sz="2400" b="1" baseline="0" dirty="0"/>
                        <a:t>:</a:t>
                      </a:r>
                      <a:r>
                        <a:rPr lang="ko-KR" altLang="en-US" sz="2400" b="1" baseline="0" dirty="0"/>
                        <a:t> 아빠</a:t>
                      </a:r>
                      <a:endParaRPr lang="en-US" altLang="ko-KR" sz="2400" b="1" baseline="0" dirty="0"/>
                    </a:p>
                    <a:p>
                      <a:pPr algn="l"/>
                      <a:r>
                        <a:rPr lang="en-US" sz="2400" b="1" baseline="0" dirty="0"/>
                        <a:t>(Paternity Leave)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3-10 </a:t>
                      </a:r>
                      <a:r>
                        <a:rPr lang="ko-KR" altLang="en-US" sz="2400" dirty="0"/>
                        <a:t>일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16</a:t>
                      </a:r>
                      <a:r>
                        <a:rPr lang="ko-KR" altLang="en-US" sz="2400" dirty="0"/>
                        <a:t>명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761616"/>
                  </a:ext>
                </a:extLst>
              </a:tr>
              <a:tr h="1034588">
                <a:tc>
                  <a:txBody>
                    <a:bodyPr/>
                    <a:lstStyle/>
                    <a:p>
                      <a:pPr algn="l"/>
                      <a:r>
                        <a:rPr lang="ko-KR" altLang="en-US" sz="2400" b="1" dirty="0"/>
                        <a:t>육아 휴직 사용</a:t>
                      </a:r>
                      <a:r>
                        <a:rPr lang="en-GB" altLang="ko-KR" sz="2400" b="1" dirty="0"/>
                        <a:t>: </a:t>
                      </a:r>
                      <a:r>
                        <a:rPr lang="ko-KR" altLang="en-US" sz="2400" b="1" dirty="0"/>
                        <a:t>엄마</a:t>
                      </a:r>
                      <a:endParaRPr lang="en-US" altLang="ko-KR" sz="2400" b="1" dirty="0"/>
                    </a:p>
                    <a:p>
                      <a:pPr algn="l"/>
                      <a:r>
                        <a:rPr lang="en-US" sz="2400" b="1" dirty="0"/>
                        <a:t>(Parental Leave: Mothers)</a:t>
                      </a:r>
                      <a:endParaRPr lang="en-GB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2-24</a:t>
                      </a:r>
                      <a:r>
                        <a:rPr lang="ko-KR" altLang="en-US" sz="2400" dirty="0"/>
                        <a:t> 개월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20</a:t>
                      </a:r>
                      <a:r>
                        <a:rPr lang="ko-KR" altLang="en-US" sz="2400" dirty="0"/>
                        <a:t>명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084998"/>
                  </a:ext>
                </a:extLst>
              </a:tr>
              <a:tr h="910068">
                <a:tc>
                  <a:txBody>
                    <a:bodyPr/>
                    <a:lstStyle/>
                    <a:p>
                      <a:pPr algn="l"/>
                      <a:r>
                        <a:rPr lang="ko-KR" altLang="en-US" sz="2400" b="1" dirty="0"/>
                        <a:t>육아 휴직 사용</a:t>
                      </a:r>
                      <a:r>
                        <a:rPr lang="en-GB" altLang="ko-KR" sz="2400" b="1" dirty="0"/>
                        <a:t>: </a:t>
                      </a:r>
                      <a:r>
                        <a:rPr lang="ko-KR" altLang="en-US" sz="2400" b="1" dirty="0"/>
                        <a:t>아빠</a:t>
                      </a:r>
                      <a:endParaRPr lang="en-GB" altLang="ko-KR" sz="2400" b="1" dirty="0"/>
                    </a:p>
                    <a:p>
                      <a:pPr algn="l"/>
                      <a:r>
                        <a:rPr lang="en-GB" altLang="ko-KR" sz="2400" b="1" dirty="0"/>
                        <a:t>(Parental Leave: Fathers)</a:t>
                      </a:r>
                      <a:endParaRPr lang="en-US" altLang="ko-K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3-6</a:t>
                      </a:r>
                      <a:r>
                        <a:rPr lang="ko-KR" altLang="en-US" sz="2400" dirty="0"/>
                        <a:t> 개월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3 </a:t>
                      </a:r>
                      <a:r>
                        <a:rPr lang="ko-KR" altLang="en-US" sz="2400" dirty="0"/>
                        <a:t>명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530935"/>
                  </a:ext>
                </a:extLst>
              </a:tr>
              <a:tr h="910068">
                <a:tc>
                  <a:txBody>
                    <a:bodyPr/>
                    <a:lstStyle/>
                    <a:p>
                      <a:pPr algn="l"/>
                      <a:r>
                        <a:rPr lang="ko-KR" altLang="en-US" sz="2000" b="1" dirty="0"/>
                        <a:t>육아를 위해 직장을 그만둔 경험</a:t>
                      </a:r>
                      <a:r>
                        <a:rPr lang="en-US" altLang="ko-KR" sz="2000" b="1" dirty="0"/>
                        <a:t>:</a:t>
                      </a:r>
                      <a:r>
                        <a:rPr lang="ko-KR" altLang="en-US" sz="2000" b="1" dirty="0"/>
                        <a:t> 엄마들</a:t>
                      </a:r>
                      <a:endParaRPr lang="en-US" altLang="ko-KR" sz="2000" b="1" dirty="0"/>
                    </a:p>
                    <a:p>
                      <a:pPr algn="l"/>
                      <a:r>
                        <a:rPr lang="en-US" sz="2000" b="1" dirty="0"/>
                        <a:t>(Mothers stopped working due to childcare)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3-10</a:t>
                      </a:r>
                      <a:r>
                        <a:rPr lang="ko-KR" altLang="en-US" sz="2400" dirty="0"/>
                        <a:t> 년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11</a:t>
                      </a:r>
                      <a:r>
                        <a:rPr lang="ko-KR" altLang="en-US" sz="2400" dirty="0"/>
                        <a:t>명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0079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8084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548639" y="343536"/>
            <a:ext cx="11404822" cy="779585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‘</a:t>
            </a:r>
            <a:r>
              <a:rPr lang="ko-KR" altLang="en-US" sz="4000" dirty="0"/>
              <a:t>좋은 아버지</a:t>
            </a:r>
            <a:r>
              <a:rPr lang="en-US" altLang="ko-KR" sz="4000" dirty="0"/>
              <a:t>’</a:t>
            </a:r>
            <a:r>
              <a:rPr lang="ko-KR" altLang="en-US" sz="4000" dirty="0"/>
              <a:t>의 의미</a:t>
            </a:r>
            <a:r>
              <a:rPr lang="en-GB" sz="4000" dirty="0"/>
              <a:t>: </a:t>
            </a:r>
            <a:r>
              <a:rPr lang="ko-KR" altLang="en-US" sz="4000" dirty="0"/>
              <a:t>예비 조사 결과</a:t>
            </a:r>
            <a:r>
              <a:rPr lang="en-US" altLang="ko-KR" sz="4000" dirty="0"/>
              <a:t> </a:t>
            </a:r>
            <a:r>
              <a:rPr lang="en-GB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ko-KR" altLang="en-US" sz="4000" dirty="0">
                <a:solidFill>
                  <a:srgbClr val="C00000"/>
                </a:solidFill>
              </a:rPr>
              <a:t> 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0574" y="1524000"/>
            <a:ext cx="11502887" cy="516834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dirty="0"/>
              <a:t>아버지들의 관점</a:t>
            </a:r>
            <a:r>
              <a:rPr lang="en-US" sz="2400" dirty="0"/>
              <a:t>: </a:t>
            </a:r>
            <a:r>
              <a:rPr lang="ko-KR" altLang="en-US" sz="2400" dirty="0"/>
              <a:t>아버지들과의 인터뷰 내용 </a:t>
            </a:r>
            <a:endParaRPr lang="en-GB" altLang="ko-KR" sz="2400" dirty="0"/>
          </a:p>
          <a:p>
            <a:pPr>
              <a:lnSpc>
                <a:spcPct val="150000"/>
              </a:lnSpc>
            </a:pPr>
            <a:r>
              <a:rPr lang="en-US" altLang="ko-KR" sz="2400" dirty="0"/>
              <a:t>‘</a:t>
            </a:r>
            <a:r>
              <a:rPr lang="ko-KR" altLang="en-US" sz="2400" dirty="0"/>
              <a:t>좋은 아버지</a:t>
            </a:r>
            <a:r>
              <a:rPr lang="en-US" altLang="ko-KR" sz="2400" dirty="0"/>
              <a:t>’</a:t>
            </a:r>
            <a:r>
              <a:rPr lang="ko-KR" altLang="en-US" sz="2400" dirty="0"/>
              <a:t>란</a:t>
            </a:r>
            <a:r>
              <a:rPr lang="en-US" altLang="ko-KR" sz="2400" dirty="0"/>
              <a:t>?</a:t>
            </a:r>
            <a:endParaRPr lang="en-US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	1.</a:t>
            </a:r>
            <a:r>
              <a:rPr lang="ko-KR" altLang="en-US" sz="2400" dirty="0"/>
              <a:t> 경제적 지원이 가장 중요</a:t>
            </a:r>
            <a:r>
              <a:rPr lang="en-US" altLang="ko-KR" sz="2400" dirty="0"/>
              <a:t>,</a:t>
            </a:r>
            <a:r>
              <a:rPr lang="ko-KR" altLang="en-US" sz="2400" dirty="0"/>
              <a:t> 아이들 교육비</a:t>
            </a:r>
            <a:r>
              <a:rPr lang="en-US" altLang="ko-KR" sz="2400" dirty="0"/>
              <a:t>/</a:t>
            </a:r>
            <a:r>
              <a:rPr lang="ko-KR" altLang="en-US" sz="2400" dirty="0"/>
              <a:t>학원비 걱정</a:t>
            </a:r>
            <a:endParaRPr lang="en-US" altLang="ko-KR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400" dirty="0"/>
              <a:t>	2. </a:t>
            </a:r>
            <a:r>
              <a:rPr lang="ko-KR" altLang="en-US" sz="2400" dirty="0"/>
              <a:t>아이들에게 관심을 주는 아빠</a:t>
            </a:r>
            <a:r>
              <a:rPr lang="en-US" altLang="ko-KR" sz="2400" dirty="0"/>
              <a:t>:</a:t>
            </a:r>
            <a:r>
              <a:rPr lang="ko-KR" altLang="en-US" sz="2400" dirty="0"/>
              <a:t> 아이들과 함께하는 시간이 많은 아빠</a:t>
            </a:r>
            <a:endParaRPr lang="en-US" altLang="ko-KR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GB" sz="2400" dirty="0"/>
              <a:t>	3. </a:t>
            </a:r>
            <a:r>
              <a:rPr lang="ko-KR" altLang="en-US" sz="2400" dirty="0"/>
              <a:t>아이들과 소통이 잘되는 아빠</a:t>
            </a:r>
            <a:r>
              <a:rPr lang="en-GB" altLang="ko-KR" sz="2400" dirty="0"/>
              <a:t>, </a:t>
            </a:r>
            <a:r>
              <a:rPr lang="ko-KR" altLang="en-US" sz="2400" dirty="0"/>
              <a:t>다정다감한 아빠 </a:t>
            </a:r>
            <a:endParaRPr lang="en-US" altLang="ko-KR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400" dirty="0"/>
              <a:t>	4.</a:t>
            </a:r>
            <a:r>
              <a:rPr lang="ko-KR" altLang="en-US" sz="2400" dirty="0"/>
              <a:t> 아이들에게 옳고 그름에 대해 가르쳐 주는 아빠</a:t>
            </a:r>
            <a:r>
              <a:rPr lang="en-US" altLang="ko-KR" sz="2400" dirty="0"/>
              <a:t>,</a:t>
            </a:r>
            <a:r>
              <a:rPr lang="ko-KR" altLang="en-US" sz="2400" dirty="0"/>
              <a:t> 아이들의 인성에 대한 걱정</a:t>
            </a:r>
            <a:endParaRPr lang="en-GB" sz="2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1677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2133600" y="277274"/>
            <a:ext cx="9819860" cy="779585"/>
          </a:xfrm>
        </p:spPr>
        <p:txBody>
          <a:bodyPr>
            <a:normAutofit/>
          </a:bodyPr>
          <a:lstStyle/>
          <a:p>
            <a:r>
              <a:rPr lang="ko-KR" altLang="en-US" sz="4000" dirty="0"/>
              <a:t>좋은 아버지란</a:t>
            </a:r>
            <a:r>
              <a:rPr lang="en-US" altLang="ko-KR" sz="4000" dirty="0"/>
              <a:t>?</a:t>
            </a:r>
            <a:r>
              <a:rPr lang="en-GB" sz="4000" dirty="0"/>
              <a:t>: </a:t>
            </a:r>
            <a:r>
              <a:rPr lang="ko-KR" altLang="en-US" sz="4000" dirty="0"/>
              <a:t>인터뷰 인용문 </a:t>
            </a:r>
            <a:r>
              <a:rPr lang="en-GB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ko-KR" altLang="en-US" sz="4000" dirty="0">
                <a:solidFill>
                  <a:srgbClr val="C00000"/>
                </a:solidFill>
              </a:rPr>
              <a:t> 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0573" y="1311964"/>
            <a:ext cx="11502887" cy="534791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ko-KR" altLang="en-US" sz="2800" b="1" dirty="0"/>
              <a:t>아버지들과의 인터뷰</a:t>
            </a:r>
            <a:r>
              <a:rPr lang="en-US" altLang="ko-KR" sz="2800" b="1" dirty="0"/>
              <a:t>: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ko-KR" altLang="en-US" sz="2400" dirty="0"/>
              <a:t>남편이 </a:t>
            </a:r>
            <a:r>
              <a:rPr lang="en-US" altLang="ko-KR" sz="2400" dirty="0"/>
              <a:t>‘</a:t>
            </a:r>
            <a:r>
              <a:rPr lang="ko-KR" altLang="en-US" sz="2400" dirty="0"/>
              <a:t>집안의 가장이며</a:t>
            </a:r>
            <a:r>
              <a:rPr lang="en-US" altLang="ko-KR" sz="2400" dirty="0"/>
              <a:t>,</a:t>
            </a:r>
            <a:r>
              <a:rPr lang="ko-KR" altLang="en-US" sz="2400" dirty="0"/>
              <a:t> 생계를 책임지는 사람이다</a:t>
            </a:r>
            <a:r>
              <a:rPr lang="en-US" altLang="ko-KR" sz="2400" dirty="0"/>
              <a:t>’</a:t>
            </a:r>
            <a:r>
              <a:rPr lang="ko-KR" altLang="en-US" sz="2400" dirty="0"/>
              <a:t>라는 질문에 </a:t>
            </a:r>
            <a:r>
              <a:rPr lang="en-US" altLang="ko-KR" sz="2400" dirty="0"/>
              <a:t>–</a:t>
            </a:r>
            <a:r>
              <a:rPr lang="ko-KR" altLang="en-US" sz="2400" dirty="0"/>
              <a:t> 아빠들이 엄마들보다 더 많이</a:t>
            </a:r>
            <a:r>
              <a:rPr lang="en-GB" altLang="ko-KR" sz="2400" dirty="0"/>
              <a:t> </a:t>
            </a:r>
            <a:r>
              <a:rPr lang="ko-KR" altLang="en-US" sz="2400" dirty="0"/>
              <a:t>동의하며 책임을 느낌</a:t>
            </a:r>
            <a:endParaRPr lang="en-US" sz="2400" dirty="0"/>
          </a:p>
          <a:p>
            <a:pPr marL="0" indent="0" latinLnBrk="1">
              <a:lnSpc>
                <a:spcPct val="150000"/>
              </a:lnSpc>
              <a:spcBef>
                <a:spcPts val="1200"/>
              </a:spcBef>
              <a:buNone/>
            </a:pPr>
            <a:r>
              <a:rPr lang="en-GB" altLang="ko-KR" sz="2400" dirty="0"/>
              <a:t>	</a:t>
            </a:r>
            <a:r>
              <a:rPr lang="en-US" altLang="ko-KR" sz="2400" dirty="0"/>
              <a:t>“</a:t>
            </a:r>
            <a:r>
              <a:rPr lang="ko-KR" altLang="en-US" sz="2400" dirty="0"/>
              <a:t>그건 항상 생각하고 있죠 </a:t>
            </a:r>
            <a:r>
              <a:rPr lang="en-US" altLang="ko-KR" sz="2400" dirty="0"/>
              <a:t>(</a:t>
            </a:r>
            <a:r>
              <a:rPr lang="ko-KR" altLang="en-US" sz="2400" dirty="0"/>
              <a:t>생계를 책임지는 거는</a:t>
            </a:r>
            <a:r>
              <a:rPr lang="en-US" altLang="ko-KR" sz="2400" dirty="0"/>
              <a:t>).</a:t>
            </a:r>
            <a:r>
              <a:rPr lang="ko-KR" altLang="en-US" sz="2400" dirty="0"/>
              <a:t> 재정적으로 대학원까지 해</a:t>
            </a:r>
            <a:r>
              <a:rPr lang="en-GB" altLang="ko-KR" sz="2400" dirty="0"/>
              <a:t>	</a:t>
            </a:r>
            <a:r>
              <a:rPr lang="ko-KR" altLang="en-US" sz="2400" dirty="0"/>
              <a:t>주고 싶고</a:t>
            </a:r>
            <a:r>
              <a:rPr lang="en-US" sz="2400" dirty="0"/>
              <a:t>, </a:t>
            </a:r>
            <a:r>
              <a:rPr lang="ko-KR" altLang="en-US" sz="2400" dirty="0"/>
              <a:t>집 한 채씩 물려주고 싶고</a:t>
            </a:r>
            <a:r>
              <a:rPr lang="en-US" sz="2400" dirty="0"/>
              <a:t>.</a:t>
            </a:r>
            <a:r>
              <a:rPr lang="ko-KR" altLang="en-US" sz="2400" dirty="0"/>
              <a:t> 집</a:t>
            </a:r>
            <a:r>
              <a:rPr lang="en-US" sz="2400" dirty="0"/>
              <a:t> </a:t>
            </a:r>
            <a:r>
              <a:rPr lang="ko-KR" altLang="en-US" sz="2400" dirty="0"/>
              <a:t>하나씩은 </a:t>
            </a:r>
            <a:r>
              <a:rPr lang="en-US" altLang="ko-KR" sz="2400" dirty="0"/>
              <a:t>(</a:t>
            </a:r>
            <a:r>
              <a:rPr lang="ko-KR" altLang="en-US" sz="2400" dirty="0"/>
              <a:t>아이 둘 다</a:t>
            </a:r>
            <a:r>
              <a:rPr lang="en-US" altLang="ko-KR" sz="2400" dirty="0"/>
              <a:t>)</a:t>
            </a:r>
            <a:r>
              <a:rPr lang="ko-KR" altLang="en-US" sz="2400" dirty="0"/>
              <a:t> 해줘야 되지 않</a:t>
            </a:r>
            <a:r>
              <a:rPr lang="en-GB" altLang="ko-KR" sz="2400" dirty="0"/>
              <a:t>	</a:t>
            </a:r>
            <a:r>
              <a:rPr lang="ko-KR" altLang="en-US" sz="2400" dirty="0"/>
              <a:t>나</a:t>
            </a:r>
            <a:r>
              <a:rPr lang="en-US" sz="2400" dirty="0"/>
              <a:t>. </a:t>
            </a:r>
            <a:r>
              <a:rPr lang="ko-KR" altLang="en-US" sz="2400" dirty="0"/>
              <a:t>맞벌이를 하는데도 그냥 그런 생각이 좀 많이 들죠</a:t>
            </a:r>
            <a:r>
              <a:rPr lang="en-US" sz="2400" dirty="0"/>
              <a:t>.</a:t>
            </a:r>
            <a:r>
              <a:rPr lang="en-GB" sz="2400" dirty="0"/>
              <a:t> </a:t>
            </a:r>
            <a:r>
              <a:rPr lang="ko-KR" altLang="en-US" sz="2400" dirty="0"/>
              <a:t>내가 좀 더 잘 해야겠다 </a:t>
            </a:r>
            <a:r>
              <a:rPr lang="en-GB" altLang="ko-KR" sz="2400" dirty="0"/>
              <a:t>	</a:t>
            </a:r>
            <a:r>
              <a:rPr lang="en-US" altLang="ko-KR" sz="2400" dirty="0"/>
              <a:t>(</a:t>
            </a:r>
            <a:r>
              <a:rPr lang="ko-KR" altLang="en-US" sz="2400" dirty="0"/>
              <a:t>경제적으로</a:t>
            </a:r>
            <a:r>
              <a:rPr lang="en-US" altLang="ko-KR" sz="2400" dirty="0"/>
              <a:t>)."</a:t>
            </a:r>
            <a:r>
              <a:rPr lang="ko-KR" altLang="en-US" sz="2400" dirty="0"/>
              <a:t> </a:t>
            </a:r>
            <a:r>
              <a:rPr lang="en-US" sz="2400" dirty="0"/>
              <a:t>(Case 2)</a:t>
            </a:r>
          </a:p>
          <a:p>
            <a:pPr marL="0" indent="0" latinLnBrk="1">
              <a:lnSpc>
                <a:spcPct val="150000"/>
              </a:lnSpc>
              <a:spcBef>
                <a:spcPts val="1200"/>
              </a:spcBef>
              <a:buNone/>
            </a:pPr>
            <a:r>
              <a:rPr lang="en-US" sz="2200" dirty="0"/>
              <a:t>	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67328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1497496" y="277274"/>
            <a:ext cx="10455964" cy="779585"/>
          </a:xfrm>
        </p:spPr>
        <p:txBody>
          <a:bodyPr>
            <a:normAutofit/>
          </a:bodyPr>
          <a:lstStyle/>
          <a:p>
            <a:r>
              <a:rPr lang="ko-KR" altLang="en-US" sz="4000" dirty="0"/>
              <a:t>좋은 아버지란</a:t>
            </a:r>
            <a:r>
              <a:rPr lang="en-US" altLang="ko-KR" sz="4000" dirty="0"/>
              <a:t>?</a:t>
            </a:r>
            <a:r>
              <a:rPr lang="en-GB" sz="4000" dirty="0"/>
              <a:t>: </a:t>
            </a:r>
            <a:r>
              <a:rPr lang="ko-KR" altLang="en-US" sz="4000" dirty="0"/>
              <a:t>인터뷰 인용문 </a:t>
            </a:r>
            <a:r>
              <a:rPr lang="en-GB" altLang="ko-K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ko-KR" altLang="en-US" sz="4000" dirty="0"/>
              <a:t> 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0573" y="1311964"/>
            <a:ext cx="11290853" cy="5347915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ko-KR" altLang="en-US" sz="2800" b="1" dirty="0"/>
              <a:t>아버지들과의 인터뷰</a:t>
            </a:r>
            <a:endParaRPr lang="en-US" altLang="ko-KR" sz="2800" b="1" dirty="0"/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ko-KR" altLang="en-US" sz="2800" b="1" dirty="0"/>
              <a:t>경제적 지원이 중요한 이유</a:t>
            </a:r>
            <a:r>
              <a:rPr lang="en-US" altLang="ko-KR" sz="2800" b="1" dirty="0"/>
              <a:t>:</a:t>
            </a:r>
          </a:p>
          <a:p>
            <a:pPr marL="0" indent="0">
              <a:lnSpc>
                <a:spcPct val="150000"/>
              </a:lnSpc>
              <a:spcBef>
                <a:spcPts val="1200"/>
              </a:spcBef>
              <a:buNone/>
            </a:pPr>
            <a:r>
              <a:rPr lang="en-US" altLang="ko-KR" sz="2800" dirty="0"/>
              <a:t>	“</a:t>
            </a:r>
            <a:r>
              <a:rPr lang="ko-KR" altLang="en-US" sz="2800" dirty="0"/>
              <a:t>사실 아이가 뭐 하고 싶다 이런 거 있으면 사실 다 해주고 싶고 </a:t>
            </a:r>
            <a:r>
              <a:rPr lang="en-GB" altLang="ko-KR" sz="2800" dirty="0"/>
              <a:t>	</a:t>
            </a:r>
            <a:r>
              <a:rPr lang="ko-KR" altLang="en-US" sz="2800" dirty="0"/>
              <a:t>이런 </a:t>
            </a:r>
            <a:r>
              <a:rPr lang="en-GB" altLang="ko-KR" sz="2800" dirty="0"/>
              <a:t>	</a:t>
            </a:r>
            <a:r>
              <a:rPr lang="ko-KR" altLang="en-US" sz="2800" dirty="0"/>
              <a:t>거 좀 있거든요</a:t>
            </a:r>
            <a:r>
              <a:rPr lang="en-US" sz="2800" dirty="0"/>
              <a:t>. </a:t>
            </a:r>
            <a:r>
              <a:rPr lang="ko-KR" altLang="en-US" sz="2800" dirty="0"/>
              <a:t>예를 들어서 뭐 배우고 싶어 이랬을 때</a:t>
            </a:r>
            <a:r>
              <a:rPr lang="en-US" sz="2800" dirty="0"/>
              <a:t>, 	</a:t>
            </a:r>
            <a:r>
              <a:rPr lang="ko-KR" altLang="en-US" sz="2800" dirty="0"/>
              <a:t>이렇게 집이 좀 어려우면 못해 줄 수 있는 환경이 생길 수 </a:t>
            </a:r>
            <a:r>
              <a:rPr lang="ko-KR" altLang="en-US" sz="2800" dirty="0" err="1"/>
              <a:t>있잖</a:t>
            </a:r>
            <a:r>
              <a:rPr lang="en-GB" altLang="ko-KR" sz="2800" dirty="0"/>
              <a:t>	</a:t>
            </a:r>
            <a:r>
              <a:rPr lang="ko-KR" altLang="en-US" sz="2800" dirty="0"/>
              <a:t>아요</a:t>
            </a:r>
            <a:r>
              <a:rPr lang="en-US" sz="2800" dirty="0"/>
              <a:t>. </a:t>
            </a:r>
            <a:r>
              <a:rPr lang="ko-KR" altLang="en-US" sz="2800" dirty="0"/>
              <a:t>근데 </a:t>
            </a:r>
            <a:r>
              <a:rPr lang="en-US" altLang="ko-KR" sz="2800" dirty="0"/>
              <a:t>‘</a:t>
            </a:r>
            <a:r>
              <a:rPr lang="ko-KR" altLang="en-US" sz="2800" dirty="0"/>
              <a:t>바라는 거는 그냥 하고 싶은 거 다 해주고 싶어</a:t>
            </a:r>
            <a:r>
              <a:rPr lang="en-US" altLang="ko-KR" sz="2800" dirty="0"/>
              <a:t>’</a:t>
            </a:r>
            <a:r>
              <a:rPr lang="ko-KR" altLang="en-US" sz="2800" dirty="0"/>
              <a:t> 이런 건 </a:t>
            </a:r>
            <a:r>
              <a:rPr lang="en-GB" altLang="ko-KR" sz="2800" dirty="0"/>
              <a:t>	</a:t>
            </a:r>
            <a:r>
              <a:rPr lang="ko-KR" altLang="en-US" sz="2800" dirty="0"/>
              <a:t>있어요</a:t>
            </a:r>
            <a:r>
              <a:rPr lang="en-US" sz="2800" dirty="0"/>
              <a:t>.”</a:t>
            </a:r>
            <a:r>
              <a:rPr lang="ko-KR" altLang="en-US" sz="2800" dirty="0"/>
              <a:t> </a:t>
            </a:r>
            <a:r>
              <a:rPr lang="en-US" altLang="ko-KR" sz="2800" dirty="0"/>
              <a:t>(</a:t>
            </a:r>
            <a:r>
              <a:rPr lang="en-GB" altLang="ko-KR" sz="2800" dirty="0"/>
              <a:t>Case 11)</a:t>
            </a:r>
            <a:br>
              <a:rPr lang="en-US" sz="2800" dirty="0"/>
            </a:b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3102036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548639" y="291548"/>
            <a:ext cx="11259048" cy="699051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‘</a:t>
            </a:r>
            <a:r>
              <a:rPr lang="ko-KR" altLang="en-US" sz="4000" dirty="0"/>
              <a:t>좋은 아버지</a:t>
            </a:r>
            <a:r>
              <a:rPr lang="en-US" altLang="ko-KR" sz="4000" dirty="0"/>
              <a:t>’</a:t>
            </a:r>
            <a:r>
              <a:rPr lang="ko-KR" altLang="en-US" sz="4000" dirty="0"/>
              <a:t>의 의미</a:t>
            </a:r>
            <a:r>
              <a:rPr lang="en-GB" sz="4000" dirty="0"/>
              <a:t>: </a:t>
            </a:r>
            <a:r>
              <a:rPr lang="ko-KR" altLang="en-US" sz="4000" dirty="0"/>
              <a:t>예비 조사 결과 </a:t>
            </a:r>
            <a:r>
              <a:rPr lang="en-GB" altLang="ko-KR" sz="4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II</a:t>
            </a:r>
            <a:endParaRPr lang="en-US" sz="40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48639" y="1577008"/>
            <a:ext cx="11259047" cy="504907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dirty="0"/>
              <a:t>어머니들</a:t>
            </a:r>
            <a:r>
              <a:rPr lang="ko-KR" altLang="en-US" sz="2400" dirty="0"/>
              <a:t>과의 인터뷰 내용</a:t>
            </a:r>
            <a:r>
              <a:rPr lang="en-US" altLang="ko-KR" sz="2400" dirty="0"/>
              <a:t>: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2400" dirty="0"/>
              <a:t>아이들과 함께하는 시간이 많은 아빠</a:t>
            </a:r>
            <a:r>
              <a:rPr lang="en-US" altLang="ko-KR" sz="2400" dirty="0"/>
              <a:t>, </a:t>
            </a:r>
            <a:r>
              <a:rPr lang="ko-KR" altLang="en-US" sz="2400" dirty="0"/>
              <a:t>관심을 주는 아빠</a:t>
            </a:r>
            <a:endParaRPr lang="en-US" altLang="ko-KR" sz="2400" dirty="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2400" dirty="0"/>
              <a:t>소통이 잘되는 아빠</a:t>
            </a:r>
            <a:endParaRPr lang="en-GB" altLang="ko-KR" sz="2400" dirty="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2400" dirty="0"/>
              <a:t>정서적 지지</a:t>
            </a:r>
            <a:endParaRPr lang="en-US" altLang="ko-KR" sz="2400" dirty="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2400" dirty="0"/>
              <a:t>경제적 지원의 중요성은 많이 언급되지 않음 </a:t>
            </a:r>
            <a:r>
              <a:rPr lang="en-US" altLang="ko-KR" sz="2400" dirty="0"/>
              <a:t>-</a:t>
            </a:r>
            <a:r>
              <a:rPr lang="ko-KR" altLang="en-US" sz="2400" dirty="0"/>
              <a:t> 맞벌이 가정 부부이기 때문</a:t>
            </a:r>
            <a:r>
              <a:rPr lang="en-GB" altLang="ko-KR" sz="2400" dirty="0"/>
              <a:t>?</a:t>
            </a:r>
            <a:endParaRPr lang="en-US" altLang="ko-KR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0722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548639" y="291548"/>
            <a:ext cx="11259048" cy="699051"/>
          </a:xfrm>
        </p:spPr>
        <p:txBody>
          <a:bodyPr>
            <a:normAutofit/>
          </a:bodyPr>
          <a:lstStyle/>
          <a:p>
            <a:r>
              <a:rPr lang="ko-KR" altLang="en-US" sz="4000" dirty="0"/>
              <a:t>좋은 아버지란</a:t>
            </a:r>
            <a:r>
              <a:rPr lang="en-US" altLang="ko-KR" sz="4000" dirty="0"/>
              <a:t>?: </a:t>
            </a:r>
            <a:r>
              <a:rPr lang="ko-KR" altLang="en-US" sz="4000" dirty="0"/>
              <a:t>인터뷰 인용문 </a:t>
            </a:r>
            <a:r>
              <a:rPr lang="en-GB" altLang="ko-K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endParaRPr lang="en-US" sz="4000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84313" y="1457738"/>
            <a:ext cx="11542643" cy="5202141"/>
          </a:xfrm>
        </p:spPr>
        <p:txBody>
          <a:bodyPr>
            <a:normAutofit/>
          </a:bodyPr>
          <a:lstStyle/>
          <a:p>
            <a:r>
              <a:rPr lang="ko-KR" altLang="en-US" sz="2800" b="1" dirty="0"/>
              <a:t>어머니들과의 인터뷰</a:t>
            </a:r>
            <a:r>
              <a:rPr lang="en-US" altLang="ko-KR" sz="2800" b="1" dirty="0"/>
              <a:t>:</a:t>
            </a:r>
            <a:endParaRPr lang="en-US" altLang="ko-KR" sz="2400" b="1" dirty="0"/>
          </a:p>
          <a:p>
            <a:r>
              <a:rPr lang="ko-KR" altLang="en-US" sz="2400" dirty="0"/>
              <a:t>좋은 아빠란 아이들과 함께하는 시간이 많은 아빠</a:t>
            </a:r>
            <a:r>
              <a:rPr lang="en-US" altLang="ko-KR" sz="2400" dirty="0"/>
              <a:t>:</a:t>
            </a:r>
            <a:r>
              <a:rPr lang="ko-KR" altLang="en-US" sz="2400" dirty="0"/>
              <a:t> 엄마들이 가장 많이 언급함</a:t>
            </a:r>
            <a:endParaRPr lang="en-US" altLang="ko-KR" sz="2400" dirty="0"/>
          </a:p>
          <a:p>
            <a:pPr>
              <a:spcBef>
                <a:spcPts val="0"/>
              </a:spcBef>
            </a:pPr>
            <a:endParaRPr lang="en-US" altLang="ko-KR" sz="24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ko-KR" sz="2400" dirty="0"/>
              <a:t>	</a:t>
            </a:r>
            <a:r>
              <a:rPr lang="en-US" altLang="ko-KR" sz="2400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ko-KR" altLang="en-US" sz="2400" dirty="0"/>
              <a:t>같이 옆에 있어주는 거</a:t>
            </a:r>
            <a:r>
              <a:rPr lang="en-US" sz="2400" dirty="0"/>
              <a:t>, </a:t>
            </a:r>
            <a:r>
              <a:rPr lang="ko-KR" altLang="en-US" sz="2400" dirty="0"/>
              <a:t>어디 여행을 가더라도 아빠가 항상 있어주고 그러니까 </a:t>
            </a:r>
            <a:r>
              <a:rPr lang="en-GB" altLang="ko-KR" sz="2400" dirty="0"/>
              <a:t>	</a:t>
            </a:r>
            <a:r>
              <a:rPr lang="ko-KR" altLang="en-US" sz="2400" dirty="0"/>
              <a:t>가족이 항상 빠지면 안 되는</a:t>
            </a:r>
            <a:r>
              <a:rPr lang="en-US" sz="2400" dirty="0"/>
              <a:t>, </a:t>
            </a:r>
            <a:r>
              <a:rPr lang="ko-KR" altLang="en-US" sz="2400" dirty="0"/>
              <a:t>그러니까 집에 같이 저녁을 먹더라도 그냥 </a:t>
            </a:r>
            <a:r>
              <a:rPr lang="en-GB" altLang="ko-KR" sz="2400" dirty="0"/>
              <a:t>	</a:t>
            </a:r>
            <a:r>
              <a:rPr lang="ko-KR" altLang="en-US" sz="2400" dirty="0"/>
              <a:t>소소하게 같이 저녁을 먹고 </a:t>
            </a:r>
            <a:r>
              <a:rPr lang="en-GB" altLang="ko-KR" sz="2400" dirty="0"/>
              <a:t>	</a:t>
            </a:r>
            <a:r>
              <a:rPr lang="ko-KR" altLang="en-US" sz="2400" dirty="0"/>
              <a:t>같이 잠깐의 시간이라도 있어주는 사람</a:t>
            </a:r>
            <a:r>
              <a:rPr lang="en-US" altLang="ko-KR" sz="2400" dirty="0">
                <a:latin typeface="Calibri" panose="020F0502020204030204" pitchFamily="34" charset="0"/>
                <a:cs typeface="Calibri" panose="020F0502020204030204" pitchFamily="34" charset="0"/>
              </a:rPr>
              <a:t>.”  (Case 5)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ko-KR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어머니들은 </a:t>
            </a:r>
            <a:r>
              <a:rPr lang="ko-KR" altLang="en-US" sz="2400" dirty="0"/>
              <a:t>가족들이 다 함께 저녁을 먹는 시간이 중요하다 생각함</a:t>
            </a:r>
            <a:r>
              <a:rPr lang="en-US" altLang="ko-KR" sz="2400" dirty="0"/>
              <a:t>.</a:t>
            </a:r>
            <a:r>
              <a:rPr lang="ko-KR" altLang="en-US" sz="2400" dirty="0"/>
              <a:t> 맞벌이 가정이기 때문에</a:t>
            </a:r>
            <a:r>
              <a:rPr lang="en-US" altLang="ko-KR" sz="2400" dirty="0"/>
              <a:t>,</a:t>
            </a:r>
            <a:r>
              <a:rPr lang="ko-KR" altLang="en-US" sz="2400" dirty="0"/>
              <a:t> 가족이 함께할 시간이 부족하다 생각함</a:t>
            </a:r>
            <a:r>
              <a:rPr lang="en-US" altLang="ko-K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06032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548640" y="356788"/>
            <a:ext cx="11476382" cy="779585"/>
          </a:xfrm>
        </p:spPr>
        <p:txBody>
          <a:bodyPr>
            <a:normAutofit/>
          </a:bodyPr>
          <a:lstStyle/>
          <a:p>
            <a:r>
              <a:rPr lang="ko-KR" altLang="en-US" sz="4000" dirty="0"/>
              <a:t>자녀 돌봄에 대한 남녀의 차이</a:t>
            </a:r>
            <a:r>
              <a:rPr lang="en-US" altLang="ko-KR" sz="4000" dirty="0"/>
              <a:t>:</a:t>
            </a:r>
            <a:r>
              <a:rPr lang="ko-KR" altLang="en-US" sz="4000" dirty="0"/>
              <a:t> 예비 조사 결과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48640" y="1285461"/>
            <a:ext cx="11155680" cy="537441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ko-KR" altLang="en-US" sz="2400" dirty="0"/>
              <a:t>성별 패턴 </a:t>
            </a:r>
            <a:r>
              <a:rPr lang="en-US" altLang="ko-KR" sz="2400" dirty="0"/>
              <a:t>(gendered patterns):</a:t>
            </a:r>
            <a:r>
              <a:rPr lang="ko-KR" altLang="en-US" sz="2400" dirty="0"/>
              <a:t> </a:t>
            </a:r>
            <a:endParaRPr lang="en-GB" altLang="ko-KR" sz="2400" dirty="0"/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GB" altLang="ko-KR" sz="2400" dirty="0"/>
              <a:t>	</a:t>
            </a:r>
            <a:r>
              <a:rPr lang="en-US" altLang="ko-KR" sz="2400" dirty="0"/>
              <a:t>-</a:t>
            </a:r>
            <a:r>
              <a:rPr lang="ko-KR" altLang="en-US" sz="2400" dirty="0"/>
              <a:t> 일상적인 자녀 </a:t>
            </a:r>
            <a:r>
              <a:rPr lang="ko-KR" altLang="en-US" sz="2400" dirty="0" err="1"/>
              <a:t>돌봄은</a:t>
            </a:r>
            <a:r>
              <a:rPr lang="ko-KR" altLang="en-US" sz="2400" dirty="0"/>
              <a:t> 엄마가</a:t>
            </a:r>
            <a:r>
              <a:rPr lang="en-US" altLang="ko-KR" sz="2400" dirty="0"/>
              <a:t>,</a:t>
            </a:r>
            <a:r>
              <a:rPr lang="ko-KR" altLang="en-US" sz="2400" dirty="0"/>
              <a:t> </a:t>
            </a:r>
            <a:endParaRPr lang="en-US" sz="2400" dirty="0"/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sz="2800" dirty="0"/>
              <a:t>	</a:t>
            </a:r>
            <a:r>
              <a:rPr lang="en-US" sz="2400" i="1" dirty="0"/>
              <a:t>“</a:t>
            </a:r>
            <a:r>
              <a:rPr lang="ko-KR" altLang="en-US" sz="2400" i="1" dirty="0"/>
              <a:t>애들이 아프거나 </a:t>
            </a:r>
            <a:r>
              <a:rPr lang="ko-KR" altLang="en-US" sz="2400" i="1" dirty="0" err="1"/>
              <a:t>이럴때는</a:t>
            </a:r>
            <a:r>
              <a:rPr lang="ko-KR" altLang="en-US" sz="2400" i="1" dirty="0"/>
              <a:t> 엄마를 찾으니까</a:t>
            </a:r>
            <a:r>
              <a:rPr lang="en-US" sz="2400" i="1" dirty="0"/>
              <a:t>.”</a:t>
            </a:r>
            <a:r>
              <a:rPr lang="ko-KR" altLang="en-US" sz="2400" i="1" dirty="0"/>
              <a:t> </a:t>
            </a:r>
            <a:endParaRPr lang="en-US" sz="2400" i="1" dirty="0"/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GB" altLang="ko-KR" sz="2400" dirty="0"/>
              <a:t>	</a:t>
            </a:r>
            <a:r>
              <a:rPr lang="en-US" altLang="ko-KR" sz="2400" dirty="0"/>
              <a:t>-</a:t>
            </a:r>
            <a:r>
              <a:rPr lang="ko-KR" altLang="en-US" sz="2400" dirty="0"/>
              <a:t> 스포츠나 레저는 아빠가</a:t>
            </a:r>
            <a:endParaRPr lang="en-US" sz="2800" dirty="0"/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ko-KR" altLang="en-US" sz="2400" dirty="0"/>
              <a:t>친정엄마</a:t>
            </a:r>
            <a:r>
              <a:rPr lang="en-US" altLang="ko-KR" sz="2400" dirty="0"/>
              <a:t>/</a:t>
            </a:r>
            <a:r>
              <a:rPr lang="ko-KR" altLang="en-US" sz="2400" dirty="0"/>
              <a:t>시어머니의 도움이 여성들의 직장생활에 많은 도움이 됨</a:t>
            </a:r>
            <a:r>
              <a:rPr lang="en-US" altLang="ko-KR" sz="2800" dirty="0"/>
              <a:t>.</a:t>
            </a:r>
            <a:endParaRPr lang="en-US" sz="2800" dirty="0"/>
          </a:p>
          <a:p>
            <a:pPr>
              <a:lnSpc>
                <a:spcPct val="150000"/>
              </a:lnSpc>
            </a:pPr>
            <a:r>
              <a:rPr lang="ko-KR" altLang="en-US" sz="2400" dirty="0"/>
              <a:t>하지만</a:t>
            </a:r>
            <a:r>
              <a:rPr lang="en-US" altLang="ko-KR" sz="2400" dirty="0"/>
              <a:t>,</a:t>
            </a:r>
            <a:r>
              <a:rPr lang="ko-KR" altLang="en-US" sz="2400" dirty="0"/>
              <a:t> 남녀의 성</a:t>
            </a:r>
            <a:r>
              <a:rPr lang="en-US" altLang="ko-KR" sz="2400" dirty="0"/>
              <a:t> </a:t>
            </a:r>
            <a:r>
              <a:rPr lang="ko-KR" altLang="en-US" sz="2400" dirty="0"/>
              <a:t>역할을 고착화 </a:t>
            </a:r>
            <a:r>
              <a:rPr lang="ko-KR" altLang="en-US" sz="2400" dirty="0" err="1"/>
              <a:t>시킬수</a:t>
            </a:r>
            <a:r>
              <a:rPr lang="ko-KR" altLang="en-US" sz="2400" dirty="0"/>
              <a:t> 있음</a:t>
            </a:r>
            <a:r>
              <a:rPr lang="en-US" altLang="ko-KR" sz="2400" dirty="0"/>
              <a:t>.</a:t>
            </a:r>
            <a:r>
              <a:rPr lang="ko-KR" altLang="en-US" sz="2400" dirty="0"/>
              <a:t> </a:t>
            </a:r>
            <a:endParaRPr lang="en-GB" altLang="ko-KR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GB" altLang="ko-KR" sz="2400" dirty="0"/>
              <a:t>	- </a:t>
            </a:r>
            <a:r>
              <a:rPr lang="ko-KR" altLang="en-US" sz="2400" dirty="0" err="1"/>
              <a:t>할머니든</a:t>
            </a:r>
            <a:r>
              <a:rPr lang="ko-KR" altLang="en-US" sz="2400" dirty="0"/>
              <a:t> </a:t>
            </a:r>
            <a:r>
              <a:rPr lang="ko-KR" altLang="en-US" sz="2400" dirty="0" err="1"/>
              <a:t>엄마든</a:t>
            </a:r>
            <a:r>
              <a:rPr lang="ko-KR" altLang="en-US" sz="2400" dirty="0"/>
              <a:t> 돌봄 노동은 여성의 책임이라는 인식</a:t>
            </a:r>
            <a:r>
              <a:rPr lang="en-US" altLang="ko-KR" sz="2400" dirty="0"/>
              <a:t>.</a:t>
            </a:r>
            <a:r>
              <a:rPr lang="ko-KR" altLang="en-US" sz="2400" dirty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96408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371060" y="317031"/>
            <a:ext cx="11820939" cy="779585"/>
          </a:xfrm>
        </p:spPr>
        <p:txBody>
          <a:bodyPr>
            <a:normAutofit/>
          </a:bodyPr>
          <a:lstStyle/>
          <a:p>
            <a:r>
              <a:rPr lang="ko-KR" altLang="en-US" sz="4000" dirty="0"/>
              <a:t>누가 주로 육아 휴직을 사용하는가</a:t>
            </a:r>
            <a:r>
              <a:rPr lang="en-US" altLang="ko-KR" sz="4000" dirty="0"/>
              <a:t>?:</a:t>
            </a:r>
            <a:r>
              <a:rPr lang="ko-KR" altLang="en-US" sz="4000" dirty="0"/>
              <a:t> 예비 조사 결과</a:t>
            </a:r>
            <a:endParaRPr lang="en-US" altLang="ko-KR" sz="4000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48640" y="1404730"/>
            <a:ext cx="11155680" cy="52551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dirty="0">
                <a:solidFill>
                  <a:srgbClr val="C00000"/>
                </a:solidFill>
              </a:rPr>
              <a:t>엄마들이 주로 육아휴직을 사용함</a:t>
            </a:r>
            <a:r>
              <a:rPr lang="en-US" altLang="ko-KR" sz="2400" dirty="0"/>
              <a:t>:</a:t>
            </a:r>
            <a:r>
              <a:rPr lang="ko-KR" altLang="en-US" sz="2400" dirty="0"/>
              <a:t> </a:t>
            </a:r>
            <a:endParaRPr lang="en-GB" altLang="ko-KR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400" dirty="0"/>
              <a:t>	-</a:t>
            </a:r>
            <a:r>
              <a:rPr lang="ko-KR" altLang="en-US" sz="2400" dirty="0"/>
              <a:t> </a:t>
            </a:r>
            <a:r>
              <a:rPr lang="en-US" altLang="ko-KR" sz="2400" dirty="0"/>
              <a:t>31</a:t>
            </a:r>
            <a:r>
              <a:rPr lang="ko-KR" altLang="en-US" sz="2400" dirty="0"/>
              <a:t>명중 </a:t>
            </a:r>
            <a:r>
              <a:rPr lang="en-US" altLang="ko-KR" sz="2400" dirty="0"/>
              <a:t>20</a:t>
            </a:r>
            <a:r>
              <a:rPr lang="ko-KR" altLang="en-US" sz="2400" dirty="0"/>
              <a:t> 명 사용 </a:t>
            </a:r>
            <a:r>
              <a:rPr lang="en-US" altLang="ko-KR" sz="2400" dirty="0"/>
              <a:t>(</a:t>
            </a:r>
            <a:r>
              <a:rPr lang="ko-KR" altLang="en-US" sz="2400" dirty="0"/>
              <a:t>사용 기간</a:t>
            </a:r>
            <a:r>
              <a:rPr lang="en-US" altLang="ko-KR" sz="2400" dirty="0"/>
              <a:t>:</a:t>
            </a:r>
            <a:r>
              <a:rPr lang="ko-KR" altLang="en-US" sz="2400" dirty="0"/>
              <a:t> </a:t>
            </a:r>
            <a:r>
              <a:rPr lang="en-US" altLang="ko-KR" sz="2400" dirty="0"/>
              <a:t>2</a:t>
            </a:r>
            <a:r>
              <a:rPr lang="ko-KR" altLang="en-US" sz="2400" dirty="0"/>
              <a:t>개월에서 </a:t>
            </a:r>
            <a:r>
              <a:rPr lang="en-US" altLang="ko-KR" sz="2400" dirty="0"/>
              <a:t>2</a:t>
            </a:r>
            <a:r>
              <a:rPr lang="ko-KR" altLang="en-US" sz="2400" dirty="0"/>
              <a:t>년까지 다양함</a:t>
            </a:r>
            <a:r>
              <a:rPr lang="en-US" altLang="ko-KR" sz="2400" dirty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2400" b="1" dirty="0">
                <a:solidFill>
                  <a:srgbClr val="0070C0"/>
                </a:solidFill>
              </a:rPr>
              <a:t>31</a:t>
            </a:r>
            <a:r>
              <a:rPr lang="ko-KR" altLang="en-US" sz="2400" b="1" dirty="0">
                <a:solidFill>
                  <a:srgbClr val="0070C0"/>
                </a:solidFill>
              </a:rPr>
              <a:t>명 중에서 </a:t>
            </a:r>
            <a:r>
              <a:rPr lang="en-US" altLang="ko-KR" sz="2400" b="1" dirty="0">
                <a:solidFill>
                  <a:srgbClr val="0070C0"/>
                </a:solidFill>
              </a:rPr>
              <a:t>3</a:t>
            </a:r>
            <a:r>
              <a:rPr lang="ko-KR" altLang="en-US" sz="2400" b="1" dirty="0">
                <a:solidFill>
                  <a:srgbClr val="0070C0"/>
                </a:solidFill>
              </a:rPr>
              <a:t>명의 아빠만 육아휴직 사용</a:t>
            </a:r>
            <a:r>
              <a:rPr lang="en-US" altLang="ko-KR" sz="2400" dirty="0"/>
              <a:t>:</a:t>
            </a:r>
            <a:r>
              <a:rPr lang="ko-KR" altLang="en-US" sz="2400" dirty="0"/>
              <a:t> </a:t>
            </a:r>
            <a:r>
              <a:rPr lang="en-US" altLang="ko-KR" sz="2400" dirty="0"/>
              <a:t>3</a:t>
            </a:r>
            <a:r>
              <a:rPr lang="ko-KR" altLang="en-US" sz="2400" dirty="0"/>
              <a:t>명 모두 공무원</a:t>
            </a:r>
            <a:endParaRPr lang="en-US" altLang="ko-KR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400" dirty="0"/>
              <a:t>	-</a:t>
            </a:r>
            <a:r>
              <a:rPr lang="ko-KR" altLang="en-US" sz="2400" dirty="0"/>
              <a:t> 사용 기간</a:t>
            </a:r>
            <a:r>
              <a:rPr lang="en-US" altLang="ko-KR" sz="2400" dirty="0"/>
              <a:t>:</a:t>
            </a:r>
            <a:r>
              <a:rPr lang="ko-KR" altLang="en-US" sz="2400" dirty="0"/>
              <a:t> </a:t>
            </a:r>
            <a:r>
              <a:rPr lang="en-US" altLang="ko-KR" sz="2400" dirty="0"/>
              <a:t>3</a:t>
            </a:r>
            <a:r>
              <a:rPr lang="ko-KR" altLang="en-US" sz="2400" dirty="0"/>
              <a:t>개월에서 최대 </a:t>
            </a:r>
            <a:r>
              <a:rPr lang="en-US" altLang="ko-KR" sz="2400" dirty="0"/>
              <a:t>6</a:t>
            </a:r>
            <a:r>
              <a:rPr lang="ko-KR" altLang="en-US" sz="2400" dirty="0"/>
              <a:t>개월</a:t>
            </a:r>
            <a:endParaRPr lang="en-GB" altLang="ko-KR" sz="2400" dirty="0"/>
          </a:p>
          <a:p>
            <a:pPr>
              <a:lnSpc>
                <a:spcPct val="150000"/>
              </a:lnSpc>
            </a:pPr>
            <a:r>
              <a:rPr lang="ko-KR" altLang="en-US" sz="2400" dirty="0"/>
              <a:t>아빠보다는 </a:t>
            </a:r>
            <a:r>
              <a:rPr lang="ko-KR" altLang="en-US" sz="2400" b="1" dirty="0">
                <a:solidFill>
                  <a:srgbClr val="00B050"/>
                </a:solidFill>
              </a:rPr>
              <a:t>엄마가 더 오랜 기간 동안 육아 휴직을 해야 한다고 </a:t>
            </a:r>
            <a:r>
              <a:rPr lang="ko-KR" altLang="en-US" sz="2400" dirty="0"/>
              <a:t>생각함</a:t>
            </a:r>
            <a:r>
              <a:rPr lang="en-US" altLang="ko-KR" sz="2400" dirty="0"/>
              <a:t>:</a:t>
            </a:r>
            <a:r>
              <a:rPr lang="ko-KR" altLang="en-US" sz="2400" dirty="0"/>
              <a:t> 엄마와 아빠 모두 </a:t>
            </a:r>
            <a:r>
              <a:rPr lang="en-US" altLang="ko-KR" sz="2400" dirty="0"/>
              <a:t>(</a:t>
            </a:r>
            <a:r>
              <a:rPr lang="ko-KR" altLang="en-US" sz="2400" dirty="0"/>
              <a:t>이유</a:t>
            </a:r>
            <a:r>
              <a:rPr lang="en-US" altLang="ko-KR" sz="2400" dirty="0"/>
              <a:t>:</a:t>
            </a:r>
            <a:r>
              <a:rPr lang="ko-KR" altLang="en-US" sz="2400" dirty="0"/>
              <a:t> 모유 수유</a:t>
            </a:r>
            <a:r>
              <a:rPr lang="en-US" altLang="ko-KR" sz="2400" dirty="0"/>
              <a:t>,</a:t>
            </a:r>
            <a:r>
              <a:rPr lang="ko-KR" altLang="en-US" sz="2400" dirty="0"/>
              <a:t> 정서적 유대감</a:t>
            </a:r>
            <a:r>
              <a:rPr lang="en-US" altLang="ko-KR" sz="2400" dirty="0"/>
              <a:t>).</a:t>
            </a:r>
            <a:endParaRPr lang="en-GB" altLang="ko-KR" sz="2400" dirty="0"/>
          </a:p>
          <a:p>
            <a:pPr>
              <a:lnSpc>
                <a:spcPct val="150000"/>
              </a:lnSpc>
            </a:pPr>
            <a:r>
              <a:rPr lang="ko-KR" altLang="en-US" sz="2400" b="1" dirty="0"/>
              <a:t>공무원들이 육아휴직 제도에 대해서 더 잘 알고 있음</a:t>
            </a:r>
            <a:r>
              <a:rPr lang="en-US" altLang="ko-KR" sz="2400" dirty="0"/>
              <a:t>.</a:t>
            </a:r>
            <a:r>
              <a:rPr lang="ko-KR" altLang="en-US" sz="2400" dirty="0"/>
              <a:t> </a:t>
            </a:r>
            <a:endParaRPr lang="en-GB" altLang="ko-KR" sz="2400" dirty="0"/>
          </a:p>
          <a:p>
            <a:pPr marL="0" indent="0">
              <a:lnSpc>
                <a:spcPct val="150000"/>
              </a:lnSpc>
              <a:buNone/>
            </a:pPr>
            <a:endParaRPr lang="en-GB" altLang="ko-K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7970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10817" y="291548"/>
            <a:ext cx="11608905" cy="1166191"/>
          </a:xfrm>
        </p:spPr>
        <p:txBody>
          <a:bodyPr>
            <a:noAutofit/>
          </a:bodyPr>
          <a:lstStyle/>
          <a:p>
            <a:r>
              <a:rPr lang="ko-KR" altLang="en-US" sz="4000" dirty="0"/>
              <a:t>배우자 출산 휴가 활용 형태</a:t>
            </a:r>
            <a:r>
              <a:rPr lang="en-US" sz="4000" dirty="0"/>
              <a:t>:</a:t>
            </a:r>
            <a:r>
              <a:rPr lang="ko-KR" altLang="en-US" sz="4000" dirty="0"/>
              <a:t> 한국 고용노동부 </a:t>
            </a:r>
            <a:r>
              <a:rPr lang="en-US" altLang="ko-KR" sz="4000" dirty="0"/>
              <a:t>(2019)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48640" y="1245704"/>
            <a:ext cx="11155680" cy="5414176"/>
          </a:xfrm>
        </p:spPr>
        <p:txBody>
          <a:bodyPr>
            <a:normAutofit/>
          </a:bodyPr>
          <a:lstStyle/>
          <a:p>
            <a:endParaRPr lang="en-GB" altLang="ko-KR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77CFD5-88C9-CE46-B41E-D79C0240D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" y="1656522"/>
            <a:ext cx="10993120" cy="490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757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548639" y="437322"/>
            <a:ext cx="11206039" cy="848139"/>
          </a:xfrm>
        </p:spPr>
        <p:txBody>
          <a:bodyPr>
            <a:normAutofit fontScale="70000" lnSpcReduction="20000"/>
          </a:bodyPr>
          <a:lstStyle/>
          <a:p>
            <a:r>
              <a:rPr lang="ko-KR" altLang="en-US" sz="5200" dirty="0"/>
              <a:t>아버지들이 육아휴직을 하지 않는 이유</a:t>
            </a:r>
            <a:r>
              <a:rPr lang="en-US" altLang="ko-KR" sz="5200" dirty="0"/>
              <a:t>:</a:t>
            </a:r>
            <a:r>
              <a:rPr lang="ko-KR" altLang="en-US" sz="5200" dirty="0"/>
              <a:t> 예비 조사 결과</a:t>
            </a:r>
            <a:endParaRPr lang="en-US" altLang="ko-KR" sz="5200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48639" y="1683025"/>
            <a:ext cx="11378317" cy="51749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dirty="0"/>
              <a:t>왜 아버지들은 육아휴직을 사용하지 않는가</a:t>
            </a:r>
            <a:r>
              <a:rPr lang="en-US" altLang="ko-KR" sz="2400" b="1" dirty="0"/>
              <a:t>?</a:t>
            </a:r>
            <a:endParaRPr lang="en-US" sz="24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/>
              <a:t>	</a:t>
            </a:r>
            <a:r>
              <a:rPr lang="en-US" altLang="ko-KR" sz="2800" dirty="0"/>
              <a:t>1.</a:t>
            </a:r>
            <a:r>
              <a:rPr lang="ko-KR" altLang="en-US" sz="2800" dirty="0"/>
              <a:t> </a:t>
            </a:r>
            <a:r>
              <a:rPr lang="ko-KR" altLang="en-US" sz="2400" dirty="0"/>
              <a:t>경제적 이유</a:t>
            </a:r>
            <a:endParaRPr lang="en-US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/>
              <a:t>	</a:t>
            </a:r>
            <a:r>
              <a:rPr lang="en-US" altLang="ko-KR" sz="2800" dirty="0"/>
              <a:t>2.</a:t>
            </a:r>
            <a:r>
              <a:rPr lang="ko-KR" altLang="en-US" sz="2800" dirty="0"/>
              <a:t> </a:t>
            </a:r>
            <a:r>
              <a:rPr lang="ko-KR" altLang="en-US" sz="2400" dirty="0"/>
              <a:t>고용주들이나 직장 상사가 좋아하지 않음</a:t>
            </a:r>
            <a:endParaRPr lang="en-US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800" dirty="0"/>
              <a:t>	3.</a:t>
            </a:r>
            <a:r>
              <a:rPr lang="ko-KR" altLang="en-US" sz="2800" dirty="0"/>
              <a:t> </a:t>
            </a:r>
            <a:r>
              <a:rPr lang="ko-KR" altLang="en-US" sz="2400" dirty="0"/>
              <a:t>승진에 지장을 줌</a:t>
            </a:r>
            <a:endParaRPr lang="en-US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/>
              <a:t>	</a:t>
            </a:r>
            <a:r>
              <a:rPr lang="en-US" altLang="ko-KR" sz="2800" dirty="0"/>
              <a:t>4.</a:t>
            </a:r>
            <a:r>
              <a:rPr lang="ko-KR" altLang="en-US" sz="2800" dirty="0"/>
              <a:t> </a:t>
            </a:r>
            <a:r>
              <a:rPr lang="ko-KR" altLang="en-US" sz="2400" dirty="0"/>
              <a:t>남녀 역할에 대한 생각들</a:t>
            </a:r>
            <a:r>
              <a:rPr lang="en-US" altLang="ko-KR" sz="2400" dirty="0"/>
              <a:t> (gendered expectation)</a:t>
            </a:r>
            <a:r>
              <a:rPr lang="en-GB" altLang="ko-KR" sz="2400" dirty="0"/>
              <a:t>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altLang="ko-KR" sz="2400" dirty="0"/>
              <a:t>		- </a:t>
            </a:r>
            <a:r>
              <a:rPr lang="ko-KR" altLang="en-US" sz="2400" dirty="0"/>
              <a:t>생계에 대한 책임</a:t>
            </a:r>
            <a:r>
              <a:rPr lang="en-US" altLang="ko-KR" sz="2400" dirty="0"/>
              <a:t> vs</a:t>
            </a:r>
            <a:r>
              <a:rPr lang="ko-KR" altLang="en-US" sz="2400" dirty="0"/>
              <a:t> 돌봄에 대한 책임</a:t>
            </a:r>
            <a:endParaRPr lang="en-US" sz="2400" dirty="0"/>
          </a:p>
          <a:p>
            <a:pPr marL="0" indent="0">
              <a:spcAft>
                <a:spcPts val="1200"/>
              </a:spcAft>
              <a:buNone/>
            </a:pPr>
            <a:r>
              <a:rPr lang="en-US" dirty="0"/>
              <a:t>	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3283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548639" y="371060"/>
            <a:ext cx="11206039" cy="725555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dirty="0"/>
              <a:t>아버지들이 육아휴직을 안하는 이유</a:t>
            </a:r>
            <a:r>
              <a:rPr lang="en-US" altLang="ko-KR" dirty="0"/>
              <a:t>:</a:t>
            </a:r>
            <a:r>
              <a:rPr lang="ko-KR" altLang="en-US" dirty="0"/>
              <a:t> 인터뷰 인용문</a:t>
            </a:r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51790" y="1378226"/>
            <a:ext cx="11701671" cy="522135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</a:pPr>
            <a:r>
              <a:rPr lang="ko-KR" altLang="en-US" sz="2400" dirty="0"/>
              <a:t>남녀 역할에 대한 생각들</a:t>
            </a:r>
            <a:r>
              <a:rPr lang="en-GB" altLang="ko-KR" sz="2400" dirty="0"/>
              <a:t>: </a:t>
            </a:r>
            <a:r>
              <a:rPr lang="ko-KR" altLang="en-US" sz="2400" dirty="0"/>
              <a:t>생계에 대한 책임</a:t>
            </a:r>
            <a:r>
              <a:rPr lang="en-US" altLang="ko-KR" sz="2400" dirty="0"/>
              <a:t> vs</a:t>
            </a:r>
            <a:r>
              <a:rPr lang="ko-KR" altLang="en-US" sz="2400" dirty="0"/>
              <a:t> 돌봄에 대한 책임 </a:t>
            </a:r>
            <a:endParaRPr lang="en-US" sz="2800" dirty="0"/>
          </a:p>
          <a:p>
            <a:pPr marL="0" indent="0" latinLnBrk="1">
              <a:lnSpc>
                <a:spcPct val="150000"/>
              </a:lnSpc>
              <a:spcBef>
                <a:spcPts val="1200"/>
              </a:spcBef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ko-K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육아휴직은 </a:t>
            </a:r>
            <a:r>
              <a:rPr lang="ko-KR" altLang="en-US" sz="2400" dirty="0"/>
              <a:t>엄마가 좀 긴 게 맞는 것 같아요</a:t>
            </a:r>
            <a:r>
              <a:rPr lang="en-GB" altLang="ko-KR" sz="2400" dirty="0"/>
              <a:t>. </a:t>
            </a:r>
            <a:r>
              <a:rPr lang="ko-KR" altLang="en-US" sz="2400" dirty="0"/>
              <a:t>확실히</a:t>
            </a:r>
            <a:r>
              <a:rPr lang="en-US" sz="2400" dirty="0"/>
              <a:t> </a:t>
            </a:r>
            <a:r>
              <a:rPr lang="ko-KR" altLang="en-US" sz="2400" dirty="0"/>
              <a:t>엄마가 돌봄을 더 잘하니까 </a:t>
            </a:r>
            <a:r>
              <a:rPr lang="en-GB" altLang="ko-KR" sz="2400" dirty="0"/>
              <a:t>	</a:t>
            </a:r>
            <a:r>
              <a:rPr lang="ko-KR" altLang="en-US" sz="2400" dirty="0"/>
              <a:t>애들한테 물론 아빠의 사랑도 중요하지만 엄마의 사랑이 좀 더 이게 뭔가 영향을 </a:t>
            </a:r>
            <a:r>
              <a:rPr lang="en-GB" altLang="ko-KR" sz="2400" dirty="0"/>
              <a:t>	</a:t>
            </a:r>
            <a:r>
              <a:rPr lang="ko-KR" altLang="en-US" sz="2400" dirty="0"/>
              <a:t>많이 미친다</a:t>
            </a:r>
            <a:r>
              <a:rPr lang="en-US" sz="2400" dirty="0"/>
              <a:t>? </a:t>
            </a:r>
            <a:r>
              <a:rPr lang="ko-KR" altLang="en-US" sz="2400" dirty="0"/>
              <a:t>약간 이런 게 조금 생각이 있어서</a:t>
            </a:r>
            <a:r>
              <a:rPr lang="en-US" altLang="ko-KR" sz="2400" dirty="0"/>
              <a:t>…</a:t>
            </a:r>
            <a:r>
              <a:rPr lang="ko-KR" altLang="en-US" sz="2400" dirty="0"/>
              <a:t> 어릴 때 상호작용 이런 거나 다 </a:t>
            </a:r>
            <a:r>
              <a:rPr lang="en-GB" altLang="ko-KR" sz="2400" dirty="0"/>
              <a:t>	</a:t>
            </a:r>
            <a:r>
              <a:rPr lang="ko-KR" altLang="en-US" sz="2400" dirty="0"/>
              <a:t>생각을 해보면 엄마가 영향을 더 미치지 않을까 싶어요</a:t>
            </a:r>
            <a:r>
              <a:rPr lang="en-US" altLang="ko-KR" sz="2400" dirty="0"/>
              <a:t>.</a:t>
            </a:r>
            <a:r>
              <a:rPr lang="ko-KR" altLang="en-US" sz="2400" dirty="0"/>
              <a:t> 정서적 유대감도 그렇고</a:t>
            </a:r>
            <a:r>
              <a:rPr lang="en-US" altLang="ko-KR" sz="2400" dirty="0"/>
              <a:t>.</a:t>
            </a:r>
            <a:r>
              <a:rPr lang="ko-KR" altLang="en-US" sz="2400" dirty="0"/>
              <a:t> </a:t>
            </a:r>
            <a:r>
              <a:rPr lang="en-GB" altLang="ko-KR" sz="2400" dirty="0"/>
              <a:t>	</a:t>
            </a:r>
            <a:r>
              <a:rPr lang="en-US" altLang="ko-KR" sz="2400" dirty="0"/>
              <a:t>…</a:t>
            </a:r>
            <a:r>
              <a:rPr lang="ko-KR" altLang="en-US" sz="2400" dirty="0"/>
              <a:t> 남자들은 경제적인거에 대한 책임도 있고</a:t>
            </a:r>
            <a:r>
              <a:rPr lang="en-US" altLang="ko-KR" sz="2400" dirty="0"/>
              <a:t>.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r>
              <a:rPr lang="ko-KR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altLang="ko-KR" sz="2400" dirty="0">
                <a:latin typeface="Calibri" panose="020F0502020204030204" pitchFamily="34" charset="0"/>
                <a:cs typeface="Calibri" panose="020F0502020204030204" pitchFamily="34" charset="0"/>
              </a:rPr>
              <a:t>(Case 11</a:t>
            </a:r>
            <a:r>
              <a:rPr lang="en-GB" altLang="ko-KR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0" indent="0" latinLnBrk="1">
              <a:lnSpc>
                <a:spcPct val="150000"/>
              </a:lnSpc>
              <a:spcBef>
                <a:spcPts val="1200"/>
              </a:spcBef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altLang="ko-KR" sz="2400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ko-KR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아버지와의 인터뷰 내용</a:t>
            </a:r>
            <a:endParaRPr lang="en-GB" altLang="ko-K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9412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1099930" y="211014"/>
            <a:ext cx="10182358" cy="779585"/>
          </a:xfrm>
        </p:spPr>
        <p:txBody>
          <a:bodyPr>
            <a:normAutofit/>
          </a:bodyPr>
          <a:lstStyle/>
          <a:p>
            <a:r>
              <a:rPr lang="ko-KR" altLang="en-US" sz="4000" dirty="0"/>
              <a:t>토론과 결론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48639" y="1303197"/>
            <a:ext cx="11354463" cy="5362645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dirty="0"/>
              <a:t>인터뷰 결과로 </a:t>
            </a:r>
            <a:r>
              <a:rPr lang="ko-KR" altLang="en-US" sz="2400" dirty="0" err="1"/>
              <a:t>볼때</a:t>
            </a:r>
            <a:r>
              <a:rPr lang="en-US" altLang="ko-KR" sz="2400" dirty="0"/>
              <a:t>:</a:t>
            </a:r>
            <a:r>
              <a:rPr lang="ko-KR" altLang="en-US" sz="2400" dirty="0"/>
              <a:t> </a:t>
            </a:r>
            <a:endParaRPr lang="en-GB" altLang="ko-KR" sz="2400" dirty="0"/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2400" dirty="0"/>
              <a:t>아버지의 자녀양육 참여도는 예전보다 나아졌으나</a:t>
            </a:r>
            <a:r>
              <a:rPr lang="en-US" altLang="ko-KR" sz="2400" dirty="0"/>
              <a:t>,</a:t>
            </a:r>
            <a:r>
              <a:rPr lang="ko-KR" altLang="en-US" sz="2400" dirty="0"/>
              <a:t> 돌봄이 어머니의 책임이라는 인식은 여전히 지속되고 있음</a:t>
            </a:r>
            <a:r>
              <a:rPr lang="en-US" altLang="ko-KR" sz="2400" dirty="0"/>
              <a:t>.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2400" dirty="0"/>
              <a:t>젊은 세대의 아버지들은 직장에서 허용된다면 육아휴직을 사용하고 싶다고 얘기함</a:t>
            </a:r>
            <a:r>
              <a:rPr lang="en-US" altLang="ko-KR" sz="2400" dirty="0"/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400" dirty="0"/>
          </a:p>
          <a:p>
            <a:pPr>
              <a:lnSpc>
                <a:spcPct val="150000"/>
              </a:lnSpc>
            </a:pPr>
            <a:r>
              <a:rPr lang="ko-KR" altLang="en-US" sz="2400" dirty="0"/>
              <a:t>정책의 변화와 함께 </a:t>
            </a:r>
            <a:r>
              <a:rPr lang="ko-KR" altLang="en-US" sz="2400" b="1" dirty="0"/>
              <a:t>문화의 변화</a:t>
            </a:r>
            <a:r>
              <a:rPr lang="ko-KR" altLang="en-US" sz="2400" dirty="0"/>
              <a:t>도 동반되어야 함</a:t>
            </a:r>
            <a:r>
              <a:rPr lang="en-US" altLang="ko-KR" sz="2400" dirty="0"/>
              <a:t>:</a:t>
            </a:r>
            <a:r>
              <a:rPr lang="ko-KR" altLang="en-US" sz="2400" dirty="0"/>
              <a:t> </a:t>
            </a:r>
            <a:endParaRPr lang="en-GB" altLang="ko-KR" sz="2400" dirty="0"/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2400" dirty="0"/>
              <a:t>자녀양육에 대한 아버지의 참여를</a:t>
            </a:r>
            <a:r>
              <a:rPr lang="en-US" altLang="ko-KR" sz="2400" dirty="0"/>
              <a:t> </a:t>
            </a:r>
            <a:r>
              <a:rPr lang="ko-KR" altLang="en-US" sz="2400" dirty="0"/>
              <a:t>장려하기 위해서</a:t>
            </a:r>
            <a:r>
              <a:rPr lang="en-US" altLang="ko-KR" sz="2400" dirty="0"/>
              <a:t>,</a:t>
            </a:r>
            <a:r>
              <a:rPr lang="ko-KR" altLang="en-US" sz="2400" dirty="0"/>
              <a:t> </a:t>
            </a:r>
            <a:endParaRPr lang="en-GB" altLang="ko-KR" sz="2400" dirty="0"/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2400" dirty="0"/>
              <a:t>남녀가 평등하게 직장일과 가정일을 분담하는 사회로</a:t>
            </a:r>
            <a:r>
              <a:rPr lang="en-US" altLang="ko-KR" sz="2400" dirty="0"/>
              <a:t> </a:t>
            </a:r>
            <a:r>
              <a:rPr lang="ko-KR" altLang="en-US" sz="2400" dirty="0"/>
              <a:t>나아가기 위해서</a:t>
            </a:r>
            <a:endParaRPr lang="en-GB" altLang="ko-KR" sz="2400" dirty="0"/>
          </a:p>
          <a:p>
            <a:pPr marL="0" indent="0">
              <a:buNone/>
            </a:pPr>
            <a:r>
              <a:rPr lang="en-GB" sz="2400" dirty="0"/>
              <a:t>(Sung and </a:t>
            </a:r>
            <a:r>
              <a:rPr lang="en-GB" sz="2400" dirty="0" err="1"/>
              <a:t>Pascall</a:t>
            </a:r>
            <a:r>
              <a:rPr lang="en-GB" sz="2400" dirty="0"/>
              <a:t>, 2014; Sung, 2018, 2019)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42951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1007165" y="211014"/>
            <a:ext cx="10275123" cy="779585"/>
          </a:xfrm>
        </p:spPr>
        <p:txBody>
          <a:bodyPr>
            <a:normAutofit/>
          </a:bodyPr>
          <a:lstStyle/>
          <a:p>
            <a:r>
              <a:rPr lang="ko-KR" altLang="en-US" sz="4000" dirty="0"/>
              <a:t>토론과 결론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78297" y="1444486"/>
            <a:ext cx="11767930" cy="521539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ko-KR" altLang="en-US" sz="2400" dirty="0"/>
              <a:t>사회 정책은 사람들에게 진정한 의미의 선택을 가능하게 해주는 것이다 </a:t>
            </a:r>
            <a:r>
              <a:rPr lang="en-US" sz="2400" dirty="0"/>
              <a:t>(Lewis, 2009).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US" sz="2400" dirty="0"/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ko-KR" altLang="en-US" sz="2400" dirty="0"/>
              <a:t>사회정책은 국민들에게 대안을 제시해 주는 것이다</a:t>
            </a:r>
            <a:r>
              <a:rPr lang="en-US" altLang="ko-KR" sz="2400" dirty="0"/>
              <a:t>.</a:t>
            </a:r>
            <a:r>
              <a:rPr lang="ko-KR" altLang="en-US" sz="2400" dirty="0"/>
              <a:t> 예를 들면</a:t>
            </a:r>
            <a:r>
              <a:rPr lang="en-US" altLang="ko-KR" sz="2400" dirty="0"/>
              <a:t>,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en-US" altLang="ko-KR" sz="2400" dirty="0"/>
              <a:t>	-</a:t>
            </a:r>
            <a:r>
              <a:rPr lang="ko-KR" altLang="en-US" sz="2400" dirty="0"/>
              <a:t> 아버지들이 육아휴직을 하고 싶어도 경제적으로 여유가 없을 때</a:t>
            </a:r>
            <a:r>
              <a:rPr lang="en-US" altLang="ko-KR" sz="2400" dirty="0"/>
              <a:t>,</a:t>
            </a:r>
            <a:r>
              <a:rPr lang="ko-KR" altLang="en-US" sz="2400" dirty="0"/>
              <a:t> </a:t>
            </a:r>
            <a:endParaRPr lang="en-GB" altLang="ko-KR" sz="24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en-US" altLang="ko-KR" sz="2400" dirty="0"/>
              <a:t>	-</a:t>
            </a:r>
            <a:r>
              <a:rPr lang="ko-KR" altLang="en-US" sz="2400" dirty="0"/>
              <a:t> 어머니들이 직장 생활을 계속하고 싶어도 자녀 양육 때문에 일을 그만둬야 할 때</a:t>
            </a:r>
            <a:r>
              <a:rPr lang="en-US" altLang="ko-KR" sz="2400" dirty="0"/>
              <a:t>.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US" altLang="ko-KR" sz="2400" dirty="0"/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ko-KR" altLang="en-US" sz="2400" dirty="0"/>
              <a:t>한국의 가족 정책은 국민들에게 진정한 의미의 선택과 대안을 제시해 주고 있을까요</a:t>
            </a:r>
            <a:r>
              <a:rPr lang="en-US" altLang="ko-KR" sz="2400" dirty="0"/>
              <a:t>?</a:t>
            </a:r>
            <a:r>
              <a:rPr lang="ko-KR" altLang="en-US" sz="2400" dirty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271586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548639" y="211014"/>
            <a:ext cx="10733649" cy="779585"/>
          </a:xfrm>
        </p:spPr>
        <p:txBody>
          <a:bodyPr>
            <a:normAutofit/>
          </a:bodyPr>
          <a:lstStyle/>
          <a:p>
            <a:r>
              <a:rPr lang="en-GB" dirty="0"/>
              <a:t>References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42621" y="1223684"/>
            <a:ext cx="11179535" cy="5634315"/>
          </a:xfrm>
        </p:spPr>
        <p:txBody>
          <a:bodyPr>
            <a:normAutofit fontScale="47500" lnSpcReduction="20000"/>
          </a:bodyPr>
          <a:lstStyle/>
          <a:p>
            <a:r>
              <a:rPr lang="en-GB" sz="4500" dirty="0"/>
              <a:t>Campbell, A. Louise. (2012) ‘Policy Makes Mass Politics’, </a:t>
            </a:r>
            <a:r>
              <a:rPr lang="en-GB" sz="4500" i="1" dirty="0"/>
              <a:t>Annual Review of Political Sciences</a:t>
            </a:r>
            <a:r>
              <a:rPr lang="en-GB" sz="4500" dirty="0"/>
              <a:t>, 15:333-51.</a:t>
            </a:r>
          </a:p>
          <a:p>
            <a:r>
              <a:rPr lang="en-GB" sz="4500" dirty="0"/>
              <a:t>Craig, Lyn., Judith E. Brown, and </a:t>
            </a:r>
            <a:r>
              <a:rPr lang="en-GB" sz="4500" dirty="0" err="1"/>
              <a:t>Jiweon</a:t>
            </a:r>
            <a:r>
              <a:rPr lang="en-GB" sz="4500" dirty="0"/>
              <a:t> Jun. (2020) ‘Fatherhood, Motherhood and Time Pressure in Australia, Kore and Finland’, </a:t>
            </a:r>
            <a:r>
              <a:rPr lang="en-GB" sz="4500" i="1" dirty="0"/>
              <a:t>Social Politics</a:t>
            </a:r>
            <a:r>
              <a:rPr lang="en-GB" sz="4500" dirty="0"/>
              <a:t>, 27(2): 312-336.</a:t>
            </a:r>
          </a:p>
          <a:p>
            <a:r>
              <a:rPr lang="en-GB" sz="4500" dirty="0"/>
              <a:t>Daly, Mary. (2022) ‘The </a:t>
            </a:r>
            <a:r>
              <a:rPr lang="en-GB" sz="4500" dirty="0" err="1"/>
              <a:t>Resillience</a:t>
            </a:r>
            <a:r>
              <a:rPr lang="en-GB" sz="4500" dirty="0"/>
              <a:t> of </a:t>
            </a:r>
            <a:r>
              <a:rPr lang="en-GB" sz="4500" dirty="0" err="1"/>
              <a:t>maternalism</a:t>
            </a:r>
            <a:r>
              <a:rPr lang="en-GB" sz="4500" dirty="0"/>
              <a:t> in European Welfare States’, </a:t>
            </a:r>
            <a:r>
              <a:rPr lang="en-GB" sz="4500" i="1" dirty="0"/>
              <a:t>Contemporary Social Sciences</a:t>
            </a:r>
            <a:r>
              <a:rPr lang="en-GB" sz="4500" dirty="0"/>
              <a:t>, 17(4): 313-325.</a:t>
            </a:r>
          </a:p>
          <a:p>
            <a:r>
              <a:rPr lang="en-GB" sz="4500" dirty="0"/>
              <a:t>Fletcher, Thomas (2020) </a:t>
            </a:r>
            <a:r>
              <a:rPr lang="en-GB" sz="4500" i="1" dirty="0"/>
              <a:t>Negotiating Fatherhood: Sport and Family Practices</a:t>
            </a:r>
            <a:r>
              <a:rPr lang="en-GB" sz="4500" dirty="0"/>
              <a:t>, Cham, Switzerland: Palgrave Macmillan.</a:t>
            </a:r>
          </a:p>
          <a:p>
            <a:r>
              <a:rPr lang="en-GB" sz="4500" dirty="0" err="1"/>
              <a:t>Gangl</a:t>
            </a:r>
            <a:r>
              <a:rPr lang="en-GB" sz="4500" dirty="0"/>
              <a:t>, Markus and </a:t>
            </a:r>
            <a:r>
              <a:rPr lang="en-GB" sz="4500" dirty="0" err="1"/>
              <a:t>Ziefel</a:t>
            </a:r>
            <a:r>
              <a:rPr lang="en-GB" sz="4500" dirty="0"/>
              <a:t>, Andrea. (2015) ‘The Making of a Good Woman: Extended Parental Leave Entitlements and Mothers’ Work Commitment in Germany’, </a:t>
            </a:r>
            <a:r>
              <a:rPr lang="en-GB" sz="4500" i="1" dirty="0"/>
              <a:t>American Journal of Sociology</a:t>
            </a:r>
            <a:r>
              <a:rPr lang="en-GB" sz="4500" dirty="0"/>
              <a:t>, 212 (2): 511-563.</a:t>
            </a:r>
          </a:p>
          <a:p>
            <a:r>
              <a:rPr lang="en-GB" sz="4500" dirty="0" err="1"/>
              <a:t>Grunow</a:t>
            </a:r>
            <a:r>
              <a:rPr lang="en-GB" sz="4500" dirty="0"/>
              <a:t>, Daniela., </a:t>
            </a:r>
            <a:r>
              <a:rPr lang="en-GB" sz="4500" dirty="0" err="1"/>
              <a:t>Begall</a:t>
            </a:r>
            <a:r>
              <a:rPr lang="en-GB" sz="4500" dirty="0"/>
              <a:t>, Katia. and </a:t>
            </a:r>
            <a:r>
              <a:rPr lang="en-GB" sz="4500" dirty="0" err="1"/>
              <a:t>Buchler</a:t>
            </a:r>
            <a:r>
              <a:rPr lang="en-GB" sz="4500" dirty="0"/>
              <a:t>, Sandra. (2018) ‘Gender Ideologies in Europe: A Multidimensional Framework’, </a:t>
            </a:r>
            <a:r>
              <a:rPr lang="en-GB" sz="4500" i="1" dirty="0"/>
              <a:t>Journal of Marriage and Family</a:t>
            </a:r>
            <a:r>
              <a:rPr lang="en-GB" sz="4500" dirty="0"/>
              <a:t>, 80, 42-60.</a:t>
            </a:r>
          </a:p>
          <a:p>
            <a:r>
              <a:rPr lang="en-GB" sz="4500" dirty="0"/>
              <a:t>Haas, Linda, and C. Philip, Hwang. 2019. "Policy is not enough – the influence of the gendered workplace on fathers’ use of parental leave in Sweden." </a:t>
            </a:r>
            <a:r>
              <a:rPr lang="en-GB" sz="4500" i="1" dirty="0"/>
              <a:t>Community, Work &amp; Family</a:t>
            </a:r>
            <a:r>
              <a:rPr lang="en-GB" sz="4500" dirty="0"/>
              <a:t> 22(1):58-76.</a:t>
            </a:r>
          </a:p>
          <a:p>
            <a:endParaRPr lang="en-GB" sz="45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8096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548639" y="211014"/>
            <a:ext cx="10733649" cy="779585"/>
          </a:xfrm>
        </p:spPr>
        <p:txBody>
          <a:bodyPr>
            <a:normAutofit/>
          </a:bodyPr>
          <a:lstStyle/>
          <a:p>
            <a:r>
              <a:rPr lang="en-GB" dirty="0"/>
              <a:t>References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1" y="1210432"/>
            <a:ext cx="11423374" cy="5521672"/>
          </a:xfrm>
        </p:spPr>
        <p:txBody>
          <a:bodyPr>
            <a:normAutofit/>
          </a:bodyPr>
          <a:lstStyle/>
          <a:p>
            <a:r>
              <a:rPr lang="en-GB" sz="2000" dirty="0"/>
              <a:t>Kaufman, Gayle. (2017) ‘Barriers to Equality: Why British Fathers Do Not Use Parental Leave’, </a:t>
            </a:r>
            <a:r>
              <a:rPr lang="en-GB" sz="2000" i="1" dirty="0"/>
              <a:t>Community, Work &amp; Family</a:t>
            </a:r>
            <a:r>
              <a:rPr lang="en-GB" sz="2000" dirty="0"/>
              <a:t>, 21(3): 310-325.</a:t>
            </a:r>
          </a:p>
          <a:p>
            <a:r>
              <a:rPr lang="en-GB" sz="2000" dirty="0"/>
              <a:t>KWDI. (2016). Work-family balance policy, </a:t>
            </a:r>
            <a:r>
              <a:rPr lang="en-GB" sz="2000" i="1" dirty="0"/>
              <a:t>KWDI Policy Recipe for Gender Equality</a:t>
            </a:r>
            <a:r>
              <a:rPr lang="en-GB" sz="2000" dirty="0"/>
              <a:t>, 1:1-8. Seoul: KWDI. </a:t>
            </a:r>
          </a:p>
          <a:p>
            <a:r>
              <a:rPr lang="en-GB" sz="2000" dirty="0"/>
              <a:t>Ministry of Employment and Labour (MOEL) (2022) </a:t>
            </a:r>
            <a:r>
              <a:rPr lang="en-GB" sz="2000" i="1" dirty="0"/>
              <a:t>Policies for Parental Leave</a:t>
            </a:r>
            <a:r>
              <a:rPr lang="en-GB" sz="2000" dirty="0"/>
              <a:t>, MOEL. </a:t>
            </a:r>
            <a:r>
              <a:rPr lang="en-GB" sz="2000" u="sng" dirty="0">
                <a:hlinkClick r:id="rId2"/>
              </a:rPr>
              <a:t>https://www.moel.go.kr/news/cardinfo/view.do?bbs_seq=20220500489</a:t>
            </a:r>
            <a:r>
              <a:rPr lang="en-GB" sz="2000" dirty="0"/>
              <a:t> [Accessed: 28 July 2023]</a:t>
            </a:r>
          </a:p>
          <a:p>
            <a:r>
              <a:rPr lang="en-GB" dirty="0"/>
              <a:t>Neumann, Benjamin and Meuser, Michael. (2017) ‘Changing Fatherhood?: The Significance of Parental Leave for Work Organizations and Couples’, In Liebig, Brigitte and </a:t>
            </a:r>
            <a:r>
              <a:rPr lang="en-GB" dirty="0" err="1"/>
              <a:t>Oechsle</a:t>
            </a:r>
            <a:r>
              <a:rPr lang="en-GB" dirty="0"/>
              <a:t>, </a:t>
            </a:r>
            <a:r>
              <a:rPr lang="en-GB" dirty="0" err="1"/>
              <a:t>Mechtild</a:t>
            </a:r>
            <a:r>
              <a:rPr lang="en-GB" dirty="0"/>
              <a:t>. (</a:t>
            </a:r>
            <a:r>
              <a:rPr lang="en-GB" i="1" dirty="0"/>
              <a:t>eds.</a:t>
            </a:r>
            <a:r>
              <a:rPr lang="en-GB" dirty="0"/>
              <a:t>) </a:t>
            </a:r>
            <a:r>
              <a:rPr lang="en-GB" i="1" dirty="0"/>
              <a:t>Fathers in Work Organizations</a:t>
            </a:r>
            <a:r>
              <a:rPr lang="en-GB" dirty="0"/>
              <a:t>, </a:t>
            </a:r>
            <a:r>
              <a:rPr lang="en-GB" dirty="0" err="1"/>
              <a:t>Opladen</a:t>
            </a:r>
            <a:r>
              <a:rPr lang="en-GB" dirty="0"/>
              <a:t>, Germany: Verlag Barbara </a:t>
            </a:r>
            <a:r>
              <a:rPr lang="en-GB" dirty="0" err="1"/>
              <a:t>Budrich</a:t>
            </a:r>
            <a:r>
              <a:rPr lang="en-GB" dirty="0"/>
              <a:t>. </a:t>
            </a:r>
          </a:p>
          <a:p>
            <a:r>
              <a:rPr lang="en-GB" dirty="0"/>
              <a:t>OECD (2022) </a:t>
            </a:r>
            <a:r>
              <a:rPr lang="en-GB" i="1" dirty="0"/>
              <a:t>Employment: Time Spent in Paid and Unpaid Work, by age and sex, </a:t>
            </a:r>
            <a:r>
              <a:rPr lang="en-GB" u="sng" dirty="0">
                <a:hlinkClick r:id="rId3"/>
              </a:rPr>
              <a:t>https://stats.oecd.org/index.aspx?queryid=54757</a:t>
            </a:r>
            <a:r>
              <a:rPr lang="en-GB" u="sng" dirty="0"/>
              <a:t> </a:t>
            </a:r>
            <a:r>
              <a:rPr lang="en-GB" dirty="0"/>
              <a:t>[Accessed: 28 July 2023]</a:t>
            </a:r>
          </a:p>
          <a:p>
            <a:r>
              <a:rPr lang="en-GB" dirty="0"/>
              <a:t>OECD (2017) </a:t>
            </a:r>
            <a:r>
              <a:rPr lang="en-GB" i="1" dirty="0"/>
              <a:t>The Pursuit of Gender Equality: An Uphill Battle</a:t>
            </a:r>
            <a:r>
              <a:rPr lang="en-GB" dirty="0"/>
              <a:t>. Paris: OECD Publishing.</a:t>
            </a:r>
          </a:p>
          <a:p>
            <a:r>
              <a:rPr lang="en-GB" dirty="0"/>
              <a:t>Park, </a:t>
            </a:r>
            <a:r>
              <a:rPr lang="en-GB" dirty="0" err="1"/>
              <a:t>Chanwoo</a:t>
            </a:r>
            <a:r>
              <a:rPr lang="en-GB" dirty="0"/>
              <a:t> and Kwon, Sun Yong. (2019) ‘What is a good father? The Meaning of Good Father through Sports Parenting in South Korea’, </a:t>
            </a:r>
            <a:r>
              <a:rPr lang="en-GB" i="1" dirty="0"/>
              <a:t>Sport in Society</a:t>
            </a:r>
            <a:r>
              <a:rPr lang="en-GB" dirty="0"/>
              <a:t>, 22(8): 1346-1361.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2824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548639" y="211014"/>
            <a:ext cx="10733649" cy="779585"/>
          </a:xfrm>
        </p:spPr>
        <p:txBody>
          <a:bodyPr>
            <a:normAutofit/>
          </a:bodyPr>
          <a:lstStyle/>
          <a:p>
            <a:r>
              <a:rPr lang="en-GB" dirty="0"/>
              <a:t>References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1" y="1210432"/>
            <a:ext cx="11423374" cy="5521672"/>
          </a:xfrm>
        </p:spPr>
        <p:txBody>
          <a:bodyPr>
            <a:normAutofit/>
          </a:bodyPr>
          <a:lstStyle/>
          <a:p>
            <a:r>
              <a:rPr lang="en-GB" dirty="0"/>
              <a:t>Sung, Sirin. (2018) ‘Gender, work and care in policy and practice: Working mothers’ experience of intergenerational exchange of care in South Korea”, </a:t>
            </a:r>
            <a:r>
              <a:rPr lang="en-GB" i="1" dirty="0"/>
              <a:t>Critical Social Policy</a:t>
            </a:r>
            <a:r>
              <a:rPr lang="en-GB" dirty="0"/>
              <a:t> Vol. 38(3):589–608.</a:t>
            </a:r>
          </a:p>
          <a:p>
            <a:r>
              <a:rPr lang="en-GB" dirty="0"/>
              <a:t>Sung, Sirin. (2019)</a:t>
            </a:r>
            <a:r>
              <a:rPr lang="en-GB" b="1" dirty="0"/>
              <a:t> ‘</a:t>
            </a:r>
            <a:r>
              <a:rPr lang="en-GB" dirty="0"/>
              <a:t>Women’s Experiences of Balancing Work and Family in South Korea: Continuity and Change’, in </a:t>
            </a:r>
            <a:r>
              <a:rPr lang="en-GB" dirty="0" err="1"/>
              <a:t>Najafizadeh</a:t>
            </a:r>
            <a:r>
              <a:rPr lang="en-GB" dirty="0"/>
              <a:t>, M. and Lindsey, L. (</a:t>
            </a:r>
            <a:r>
              <a:rPr lang="en-GB" i="1" dirty="0"/>
              <a:t>eds.</a:t>
            </a:r>
            <a:r>
              <a:rPr lang="en-GB" dirty="0"/>
              <a:t>) </a:t>
            </a:r>
            <a:r>
              <a:rPr lang="en-GB" i="1" dirty="0"/>
              <a:t>Women of Asia: Globalisation, Development and Gender Equity</a:t>
            </a:r>
            <a:r>
              <a:rPr lang="en-GB" dirty="0"/>
              <a:t>, New York: Routledge.</a:t>
            </a:r>
          </a:p>
          <a:p>
            <a:r>
              <a:rPr lang="en-GB" dirty="0"/>
              <a:t>Sung, Sirin and </a:t>
            </a:r>
            <a:r>
              <a:rPr lang="en-GB" dirty="0" err="1"/>
              <a:t>Pascall</a:t>
            </a:r>
            <a:r>
              <a:rPr lang="en-GB" dirty="0"/>
              <a:t>, Gillian (</a:t>
            </a:r>
            <a:r>
              <a:rPr lang="en-GB" i="1" dirty="0"/>
              <a:t>eds.</a:t>
            </a:r>
            <a:r>
              <a:rPr lang="en-GB" dirty="0"/>
              <a:t>) (2014) </a:t>
            </a:r>
            <a:r>
              <a:rPr lang="en-GB" i="1" dirty="0"/>
              <a:t>Gender and Welfare States in East Asia: Confucianism or Gender Equality?</a:t>
            </a:r>
            <a:r>
              <a:rPr lang="en-GB" dirty="0"/>
              <a:t> Basingstoke: Palgrave Macmillan.</a:t>
            </a:r>
          </a:p>
          <a:p>
            <a:r>
              <a:rPr lang="en-GB" dirty="0"/>
              <a:t>Sung, Sirin and Smyth, Lisa (2022) ‘Gendered Families: States and Societies in Transition’, </a:t>
            </a:r>
            <a:r>
              <a:rPr lang="en-GB" i="1" dirty="0"/>
              <a:t>Contemporary Social Sciences</a:t>
            </a:r>
            <a:r>
              <a:rPr lang="en-GB" dirty="0"/>
              <a:t>, 17(4): 305-312.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279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</TotalTime>
  <Words>2873</Words>
  <Application>Microsoft Office PowerPoint</Application>
  <PresentationFormat>와이드스크린</PresentationFormat>
  <Paragraphs>329</Paragraphs>
  <Slides>31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유아 교육에 대한 공공 지출 (OECD, 2019)</vt:lpstr>
      <vt:lpstr>PowerPoint 프레젠테이션</vt:lpstr>
      <vt:lpstr>PowerPoint 프레젠테이션</vt:lpstr>
      <vt:lpstr>인터뷰 참여자 정보 I </vt:lpstr>
      <vt:lpstr>인터뷰 참여자 정보 II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오 서은</cp:lastModifiedBy>
  <cp:revision>258</cp:revision>
  <dcterms:created xsi:type="dcterms:W3CDTF">2023-07-27T06:40:23Z</dcterms:created>
  <dcterms:modified xsi:type="dcterms:W3CDTF">2023-08-12T12:44:32Z</dcterms:modified>
</cp:coreProperties>
</file>